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4"/>
  </p:notesMasterIdLst>
  <p:sldIdLst>
    <p:sldId id="373" r:id="rId2"/>
    <p:sldId id="329" r:id="rId3"/>
    <p:sldId id="327" r:id="rId4"/>
    <p:sldId id="363" r:id="rId5"/>
    <p:sldId id="364" r:id="rId6"/>
    <p:sldId id="361" r:id="rId7"/>
    <p:sldId id="374" r:id="rId8"/>
    <p:sldId id="378" r:id="rId9"/>
    <p:sldId id="379" r:id="rId10"/>
    <p:sldId id="380" r:id="rId11"/>
    <p:sldId id="381" r:id="rId12"/>
    <p:sldId id="330" r:id="rId13"/>
  </p:sldIdLst>
  <p:sldSz cx="6858000" cy="9906000" type="A4"/>
  <p:notesSz cx="6797675" cy="9926638"/>
  <p:defaultTextStyle>
    <a:defPPr>
      <a:defRPr lang="ko-KR"/>
    </a:defPPr>
    <a:lvl1pPr marL="0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1pPr>
    <a:lvl2pPr marL="419938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2pPr>
    <a:lvl3pPr marL="839876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3pPr>
    <a:lvl4pPr marL="1259815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4pPr>
    <a:lvl5pPr marL="1679753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5pPr>
    <a:lvl6pPr marL="2099691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6pPr>
    <a:lvl7pPr marL="2519629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7pPr>
    <a:lvl8pPr marL="2939567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8pPr>
    <a:lvl9pPr marL="3359506" algn="l" defTabSz="839876" rtl="0" eaLnBrk="1" latinLnBrk="1" hangingPunct="1">
      <a:defRPr sz="16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92" userDrawn="1">
          <p15:clr>
            <a:srgbClr val="A4A3A4"/>
          </p15:clr>
        </p15:guide>
        <p15:guide id="4" pos="2160" userDrawn="1">
          <p15:clr>
            <a:srgbClr val="A4A3A4"/>
          </p15:clr>
        </p15:guide>
        <p15:guide id="5" orient="horz" pos="557" userDrawn="1">
          <p15:clr>
            <a:srgbClr val="A4A3A4"/>
          </p15:clr>
        </p15:guide>
        <p15:guide id="9" pos="4128" userDrawn="1">
          <p15:clr>
            <a:srgbClr val="A4A3A4"/>
          </p15:clr>
        </p15:guide>
        <p15:guide id="10" orient="horz" pos="3120" userDrawn="1">
          <p15:clr>
            <a:srgbClr val="A4A3A4"/>
          </p15:clr>
        </p15:guide>
        <p15:guide id="11" pos="288" userDrawn="1">
          <p15:clr>
            <a:srgbClr val="A4A3A4"/>
          </p15:clr>
        </p15:guide>
        <p15:guide id="12" pos="4075" userDrawn="1">
          <p15:clr>
            <a:srgbClr val="A4A3A4"/>
          </p15:clr>
        </p15:guide>
        <p15:guide id="13" pos="331" userDrawn="1">
          <p15:clr>
            <a:srgbClr val="A4A3A4"/>
          </p15:clr>
        </p15:guide>
        <p15:guide id="14" orient="horz" pos="445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E0A"/>
    <a:srgbClr val="002060"/>
    <a:srgbClr val="B4E4FF"/>
    <a:srgbClr val="FDFDFD"/>
    <a:srgbClr val="E6E6E6"/>
    <a:srgbClr val="3A729A"/>
    <a:srgbClr val="001444"/>
    <a:srgbClr val="F04660"/>
    <a:srgbClr val="BEE4FA"/>
    <a:srgbClr val="BC2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5949" autoAdjust="0"/>
  </p:normalViewPr>
  <p:slideViewPr>
    <p:cSldViewPr>
      <p:cViewPr varScale="1">
        <p:scale>
          <a:sx n="71" d="100"/>
          <a:sy n="71" d="100"/>
        </p:scale>
        <p:origin x="3414" y="78"/>
      </p:cViewPr>
      <p:guideLst>
        <p:guide pos="192"/>
        <p:guide pos="2160"/>
        <p:guide orient="horz" pos="557"/>
        <p:guide pos="4128"/>
        <p:guide orient="horz" pos="3120"/>
        <p:guide pos="288"/>
        <p:guide pos="4075"/>
        <p:guide pos="331"/>
        <p:guide orient="horz" pos="44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136" cy="498100"/>
          </a:xfrm>
          <a:prstGeom prst="rect">
            <a:avLst/>
          </a:prstGeom>
        </p:spPr>
        <p:txBody>
          <a:bodyPr vert="horz" lIns="84065" tIns="42030" rIns="84065" bIns="4203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112" y="1"/>
            <a:ext cx="2946136" cy="498100"/>
          </a:xfrm>
          <a:prstGeom prst="rect">
            <a:avLst/>
          </a:prstGeom>
        </p:spPr>
        <p:txBody>
          <a:bodyPr vert="horz" lIns="84065" tIns="42030" rIns="84065" bIns="42030" rtlCol="0"/>
          <a:lstStyle>
            <a:lvl1pPr algn="r">
              <a:defRPr sz="1100"/>
            </a:lvl1pPr>
          </a:lstStyle>
          <a:p>
            <a:fld id="{66108371-5C8C-47DC-8E37-015F59B707A1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065" tIns="42030" rIns="84065" bIns="4203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640"/>
            <a:ext cx="5438140" cy="3908172"/>
          </a:xfrm>
          <a:prstGeom prst="rect">
            <a:avLst/>
          </a:prstGeom>
        </p:spPr>
        <p:txBody>
          <a:bodyPr vert="horz" lIns="84065" tIns="42030" rIns="84065" bIns="4203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38"/>
            <a:ext cx="2946136" cy="498100"/>
          </a:xfrm>
          <a:prstGeom prst="rect">
            <a:avLst/>
          </a:prstGeom>
        </p:spPr>
        <p:txBody>
          <a:bodyPr vert="horz" lIns="84065" tIns="42030" rIns="84065" bIns="4203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112" y="9428538"/>
            <a:ext cx="2946136" cy="498100"/>
          </a:xfrm>
          <a:prstGeom prst="rect">
            <a:avLst/>
          </a:prstGeom>
        </p:spPr>
        <p:txBody>
          <a:bodyPr vert="horz" lIns="84065" tIns="42030" rIns="84065" bIns="42030" rtlCol="0" anchor="b"/>
          <a:lstStyle>
            <a:lvl1pPr algn="r">
              <a:defRPr sz="1100"/>
            </a:lvl1pPr>
          </a:lstStyle>
          <a:p>
            <a:fld id="{E101BFDD-5F98-4AE5-AB1F-1D5B0993F5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7408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1pPr>
    <a:lvl2pPr marL="419938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2pPr>
    <a:lvl3pPr marL="839876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3pPr>
    <a:lvl4pPr marL="1259815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4pPr>
    <a:lvl5pPr marL="1679753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5pPr>
    <a:lvl6pPr marL="2099691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6pPr>
    <a:lvl7pPr marL="2519629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7pPr>
    <a:lvl8pPr marL="2939567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8pPr>
    <a:lvl9pPr marL="3359506" algn="l" defTabSz="839876" rtl="0" eaLnBrk="1" latinLnBrk="1" hangingPunct="1">
      <a:defRPr sz="11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638800" y="271463"/>
            <a:ext cx="835163" cy="180000"/>
          </a:xfrm>
        </p:spPr>
        <p:txBody>
          <a:bodyPr/>
          <a:lstStyle>
            <a:lvl1pPr algn="r">
              <a:defRPr sz="1100" b="0">
                <a:solidFill>
                  <a:schemeClr val="accent3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defRPr>
            </a:lvl1pPr>
          </a:lstStyle>
          <a:p>
            <a:fld id="{2B6975F6-CCDE-4FF0-A239-656DA59192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>
            <a:cxnSpLocks/>
          </p:cNvCxnSpPr>
          <p:nvPr userDrawn="1"/>
        </p:nvCxnSpPr>
        <p:spPr>
          <a:xfrm>
            <a:off x="304800" y="228600"/>
            <a:ext cx="21336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>
            <a:cxnSpLocks/>
          </p:cNvCxnSpPr>
          <p:nvPr userDrawn="1"/>
        </p:nvCxnSpPr>
        <p:spPr>
          <a:xfrm>
            <a:off x="2514600" y="228600"/>
            <a:ext cx="399420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304800" y="457200"/>
            <a:ext cx="184731" cy="34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66700"/>
            <a:ext cx="2088000" cy="21600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200">
                <a:solidFill>
                  <a:schemeClr val="accent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pPr lvl="0"/>
            <a:r>
              <a:rPr lang="ko-KR" altLang="en-US" dirty="0"/>
              <a:t>소제목</a:t>
            </a:r>
          </a:p>
        </p:txBody>
      </p:sp>
    </p:spTree>
    <p:extLst>
      <p:ext uri="{BB962C8B-B14F-4D97-AF65-F5344CB8AC3E}">
        <p14:creationId xmlns:p14="http://schemas.microsoft.com/office/powerpoint/2010/main" val="4262472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04800" y="271463"/>
            <a:ext cx="835163" cy="180000"/>
          </a:xfrm>
        </p:spPr>
        <p:txBody>
          <a:bodyPr/>
          <a:lstStyle>
            <a:lvl1pPr algn="l">
              <a:defRPr sz="1100" b="0">
                <a:solidFill>
                  <a:schemeClr val="accent3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defRPr>
            </a:lvl1pPr>
          </a:lstStyle>
          <a:p>
            <a:fld id="{2B6975F6-CCDE-4FF0-A239-656DA59192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>
            <a:cxnSpLocks/>
          </p:cNvCxnSpPr>
          <p:nvPr userDrawn="1"/>
        </p:nvCxnSpPr>
        <p:spPr>
          <a:xfrm>
            <a:off x="4343400" y="228600"/>
            <a:ext cx="21336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>
            <a:cxnSpLocks/>
          </p:cNvCxnSpPr>
          <p:nvPr userDrawn="1"/>
        </p:nvCxnSpPr>
        <p:spPr>
          <a:xfrm>
            <a:off x="304800" y="228600"/>
            <a:ext cx="399420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304800" y="457200"/>
            <a:ext cx="184731" cy="34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3" hasCustomPrompt="1"/>
          </p:nvPr>
        </p:nvSpPr>
        <p:spPr>
          <a:xfrm>
            <a:off x="4382650" y="266700"/>
            <a:ext cx="2088000" cy="216000"/>
          </a:xfrm>
        </p:spPr>
        <p:txBody>
          <a:bodyPr anchor="ctr">
            <a:noAutofit/>
          </a:bodyPr>
          <a:lstStyle>
            <a:lvl1pPr marL="0" indent="0" algn="r">
              <a:lnSpc>
                <a:spcPct val="100000"/>
              </a:lnSpc>
              <a:buNone/>
              <a:defRPr sz="1200">
                <a:solidFill>
                  <a:schemeClr val="accent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pPr lvl="0"/>
            <a:r>
              <a:rPr lang="ko-KR" altLang="en-US" dirty="0"/>
              <a:t>소제목</a:t>
            </a:r>
          </a:p>
        </p:txBody>
      </p:sp>
    </p:spTree>
    <p:extLst>
      <p:ext uri="{BB962C8B-B14F-4D97-AF65-F5344CB8AC3E}">
        <p14:creationId xmlns:p14="http://schemas.microsoft.com/office/powerpoint/2010/main" val="419806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0968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975F6-CCDE-4FF0-A239-656DA59192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11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93" r:id="rId2"/>
    <p:sldLayoutId id="2147483692" r:id="rId3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gif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34" Type="http://schemas.openxmlformats.org/officeDocument/2006/relationships/image" Target="../media/image36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2" Type="http://schemas.openxmlformats.org/officeDocument/2006/relationships/image" Target="../media/image4.gif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image" Target="../media/image12.png"/><Relationship Id="rId19" Type="http://schemas.openxmlformats.org/officeDocument/2006/relationships/image" Target="../media/image21.jpeg"/><Relationship Id="rId31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8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4.png"/><Relationship Id="rId4" Type="http://schemas.openxmlformats.org/officeDocument/2006/relationships/image" Target="../media/image39.png"/><Relationship Id="rId9" Type="http://schemas.openxmlformats.org/officeDocument/2006/relationships/image" Target="../media/image4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>
            <a:extLst>
              <a:ext uri="{FF2B5EF4-FFF2-40B4-BE49-F238E27FC236}">
                <a16:creationId xmlns:a16="http://schemas.microsoft.com/office/drawing/2014/main" id="{6CCCB6AC-5BDD-41A2-BAC4-B94A2B9279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0" r="20884" b="38391"/>
          <a:stretch/>
        </p:blipFill>
        <p:spPr bwMode="auto">
          <a:xfrm>
            <a:off x="3935815" y="1921906"/>
            <a:ext cx="2643970" cy="135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C39B3153-176C-4085-B249-EA03C0B60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4" y="478579"/>
            <a:ext cx="1291402" cy="367804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1926843A-1DCD-43DC-A91D-2AC8AE948CBC}"/>
              </a:ext>
            </a:extLst>
          </p:cNvPr>
          <p:cNvSpPr/>
          <p:nvPr/>
        </p:nvSpPr>
        <p:spPr>
          <a:xfrm rot="20987743">
            <a:off x="-355924" y="4596885"/>
            <a:ext cx="8583476" cy="6275638"/>
          </a:xfrm>
          <a:prstGeom prst="rect">
            <a:avLst/>
          </a:prstGeom>
          <a:solidFill>
            <a:srgbClr val="B4E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AC60063-73D1-4CD3-80E8-20135C54CBBE}"/>
              </a:ext>
            </a:extLst>
          </p:cNvPr>
          <p:cNvSpPr/>
          <p:nvPr/>
        </p:nvSpPr>
        <p:spPr>
          <a:xfrm>
            <a:off x="711258" y="3274905"/>
            <a:ext cx="5689542" cy="11897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일터혁신 상생컨설팅</a:t>
            </a:r>
            <a:endParaRPr lang="ko-KR" altLang="en-US" sz="5400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9E8B5D-DA6B-436B-A273-078CE17D086D}"/>
              </a:ext>
            </a:extLst>
          </p:cNvPr>
          <p:cNvSpPr txBox="1"/>
          <p:nvPr/>
        </p:nvSpPr>
        <p:spPr>
          <a:xfrm>
            <a:off x="711258" y="2553435"/>
            <a:ext cx="1727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2025</a:t>
            </a:r>
            <a:r>
              <a:rPr lang="ko-KR" alt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년도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AD3C78-0DAB-411F-9707-2891E0B0E65A}"/>
              </a:ext>
            </a:extLst>
          </p:cNvPr>
          <p:cNvSpPr txBox="1"/>
          <p:nvPr/>
        </p:nvSpPr>
        <p:spPr>
          <a:xfrm>
            <a:off x="3114336" y="4605788"/>
            <a:ext cx="34654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지원사업 안내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AF9C290-1425-4FA3-BD79-F9EBB3C4B3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-4217" b="-1201"/>
          <a:stretch/>
        </p:blipFill>
        <p:spPr>
          <a:xfrm>
            <a:off x="4343400" y="9080950"/>
            <a:ext cx="2236385" cy="48026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3E93312-68A5-4C48-B902-C0594DF8CE94}"/>
              </a:ext>
            </a:extLst>
          </p:cNvPr>
          <p:cNvSpPr/>
          <p:nvPr/>
        </p:nvSpPr>
        <p:spPr>
          <a:xfrm>
            <a:off x="928694" y="6487173"/>
            <a:ext cx="5000611" cy="961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600" dirty="0">
                <a:solidFill>
                  <a:srgbClr val="BC2549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기업의 경쟁력 향상과 근로자의 삶의 질 향상을 위해</a:t>
            </a:r>
            <a:endParaRPr lang="en-US" altLang="ko-KR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노사 함께 </a:t>
            </a:r>
            <a:r>
              <a:rPr lang="ko-KR" altLang="en-US" sz="1600" dirty="0" err="1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일터혁신</a:t>
            </a:r>
            <a:r>
              <a:rPr lang="ko-KR" altLang="en-US" sz="16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을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지속적으로 실현할 수 있도록 </a:t>
            </a:r>
            <a:endParaRPr lang="en-US" altLang="ko-KR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6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기업맞춤형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6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컨설팅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을 </a:t>
            </a:r>
            <a:r>
              <a:rPr lang="ko-KR" altLang="en-US" sz="16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제공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하는 </a:t>
            </a:r>
            <a:r>
              <a:rPr lang="ko-KR" altLang="en-US" sz="16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고용노동부 대표 지원사업 </a:t>
            </a:r>
            <a:endParaRPr lang="en-US" altLang="ko-KR" sz="16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9018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348745" y="5544649"/>
            <a:ext cx="6069235" cy="2648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id="{8DA63EA8-67E1-4876-BCE5-160F5427BC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846918"/>
              </p:ext>
            </p:extLst>
          </p:nvPr>
        </p:nvGraphicFramePr>
        <p:xfrm>
          <a:off x="347216" y="2555470"/>
          <a:ext cx="6040898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492">
                  <a:extLst>
                    <a:ext uri="{9D8B030D-6E8A-4147-A177-3AD203B41FA5}">
                      <a16:colId xmlns:a16="http://schemas.microsoft.com/office/drawing/2014/main" val="2058029483"/>
                    </a:ext>
                  </a:extLst>
                </a:gridCol>
                <a:gridCol w="5355406">
                  <a:extLst>
                    <a:ext uri="{9D8B030D-6E8A-4147-A177-3AD203B41FA5}">
                      <a16:colId xmlns:a16="http://schemas.microsoft.com/office/drawing/2014/main" val="2455750845"/>
                    </a:ext>
                  </a:extLst>
                </a:gridCol>
              </a:tblGrid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1957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한국생산성본부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창립 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현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,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산업통상자원부 산하 특수법인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136893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1959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국내 최초 기업 진단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,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경영자문 및 교육 실시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3181619"/>
                  </a:ext>
                </a:extLst>
              </a:tr>
              <a:tr h="3825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1998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국내 최초 정부조직 컨설팅 실시</a:t>
                      </a:r>
                      <a:endParaRPr lang="en-US" altLang="ko-KR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美 국가품질연구소와 공동으로 국가고객만족지수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(NCSI)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발표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3192924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2006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생산성경영체제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(PMS)</a:t>
                      </a:r>
                      <a:r>
                        <a:rPr lang="en-US" altLang="ko-KR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</a:t>
                      </a:r>
                      <a:r>
                        <a:rPr lang="ko-KR" altLang="en-US" sz="1000" b="0" kern="0" baseline="0" dirty="0" err="1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인증사업</a:t>
                      </a:r>
                      <a:r>
                        <a:rPr lang="ko-KR" altLang="en-US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실시</a:t>
                      </a:r>
                      <a:endParaRPr lang="ko-KR" altLang="en-US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2032739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2009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세계 최초 국가단위 지속가능경영지수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(DJSI Korea)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발표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8727722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2010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baseline="0" dirty="0" err="1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멘탈생산성지수</a:t>
                      </a:r>
                      <a:r>
                        <a:rPr lang="ko-KR" altLang="en-US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</a:t>
                      </a:r>
                      <a:r>
                        <a:rPr lang="en-US" altLang="ko-KR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(KMPI) </a:t>
                      </a:r>
                      <a:r>
                        <a:rPr lang="ko-KR" altLang="en-US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개발</a:t>
                      </a:r>
                      <a:endParaRPr lang="ko-KR" altLang="en-US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7515270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2011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한국형 </a:t>
                      </a:r>
                      <a:r>
                        <a:rPr lang="ko-KR" altLang="en-US" sz="1000" b="0" kern="0" dirty="0" err="1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제조혁신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방법론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(KPS)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개발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·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보급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783503"/>
                  </a:ext>
                </a:extLst>
              </a:tr>
              <a:tr h="3825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2017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국제</a:t>
                      </a:r>
                      <a:r>
                        <a:rPr lang="ko-KR" altLang="en-US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생산성 컨퍼런스 개최</a:t>
                      </a:r>
                      <a:endParaRPr lang="en-US" altLang="ko-KR" sz="1000" b="0" kern="0" baseline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4</a:t>
                      </a:r>
                      <a:r>
                        <a:rPr lang="ko-KR" altLang="en-US" sz="1000" b="0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차 산업혁명 선도 교육기관 선정</a:t>
                      </a:r>
                      <a:endParaRPr lang="ko-KR" altLang="en-US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0993357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2019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0" spc="0" baseline="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KPC </a:t>
                      </a:r>
                      <a:r>
                        <a:rPr lang="ko-KR" altLang="en-US" sz="1000" b="0" spc="0" baseline="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스마트팩토리 컨퍼런스 개최</a:t>
                      </a:r>
                      <a:endParaRPr lang="en-US" altLang="ko-KR" sz="1000" b="0" spc="0" baseline="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0085551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2020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제 </a:t>
                      </a: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44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회 국가 생산성 대회 개최</a:t>
                      </a:r>
                      <a:endParaRPr lang="en-US" altLang="ko-KR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6643837"/>
                  </a:ext>
                </a:extLst>
              </a:tr>
              <a:tr h="2354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2021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K-ESG </a:t>
                      </a:r>
                      <a:r>
                        <a:rPr lang="ko-KR" altLang="en-US" sz="1000" b="0" kern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가이드라인 개발</a:t>
                      </a:r>
                      <a:endParaRPr lang="en-US" altLang="ko-KR" sz="1000" b="0" kern="0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953816"/>
                  </a:ext>
                </a:extLst>
              </a:tr>
              <a:tr h="2648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2025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바탕체 Light" panose="00000300000000000000" pitchFamily="2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-720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1" kern="0" baseline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고용노동부 일터혁신상생컨설팅 </a:t>
                      </a:r>
                      <a:r>
                        <a:rPr lang="ko-KR" altLang="en-US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수행기관 선정</a:t>
                      </a:r>
                      <a:r>
                        <a:rPr lang="en-US" altLang="ko-KR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(’16</a:t>
                      </a:r>
                      <a:r>
                        <a:rPr lang="en-US" altLang="ko-KR" sz="1200" b="1" kern="0" baseline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~’25</a:t>
                      </a:r>
                      <a:r>
                        <a:rPr lang="ko-KR" altLang="en-US" sz="1200" b="1" kern="0" baseline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년</a:t>
                      </a:r>
                      <a:r>
                        <a:rPr lang="en-US" altLang="ko-KR" sz="1200" b="1" kern="0" baseline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</a:t>
                      </a:r>
                      <a:r>
                        <a:rPr lang="ko-KR" altLang="en-US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연속</a:t>
                      </a:r>
                      <a:r>
                        <a:rPr lang="en-US" altLang="ko-KR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 </a:t>
                      </a:r>
                      <a:r>
                        <a:rPr lang="ko-KR" altLang="en-US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수행</a:t>
                      </a:r>
                      <a:r>
                        <a:rPr lang="en-US" altLang="ko-KR" sz="1200" b="1" kern="0" baseline="0" dirty="0">
                          <a:ln>
                            <a:solidFill>
                              <a:srgbClr val="4F81BD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바탕체 Light" panose="00000300000000000000" pitchFamily="2" charset="-127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890739"/>
                  </a:ext>
                </a:extLst>
              </a:tr>
            </a:tbl>
          </a:graphicData>
        </a:graphic>
      </p:graphicFrame>
      <p:sp>
        <p:nvSpPr>
          <p:cNvPr id="28" name="모서리가 둥근 직사각형 27"/>
          <p:cNvSpPr/>
          <p:nvPr/>
        </p:nvSpPr>
        <p:spPr>
          <a:xfrm>
            <a:off x="304800" y="748527"/>
            <a:ext cx="6169163" cy="12040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lvl="0" latinLnBrk="0">
              <a:lnSpc>
                <a:spcPct val="120000"/>
              </a:lnSpc>
            </a:pPr>
            <a:r>
              <a:rPr lang="en-US" altLang="ko-KR" sz="1200" b="1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KPC(Korea Productivity Center)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는 산업계의 생산성 향상을 효율적이고 체계적으로 추진하기 위하여 산업발전법에 의해 설립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지난 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60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여년 동안 국가경쟁력 향상에 기여하며 한국 경제와 함께 발전해 왔습니다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. </a:t>
            </a:r>
          </a:p>
          <a:p>
            <a:pPr lvl="0" latinLnBrk="0">
              <a:lnSpc>
                <a:spcPct val="120000"/>
              </a:lnSpc>
            </a:pPr>
            <a:endParaRPr lang="en-US" altLang="ko-KR" sz="300" dirty="0">
              <a:solidFill>
                <a:srgbClr val="0070C0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KoPubWorld돋움체_Pro Medium" panose="00000600000000000000" pitchFamily="50" charset="-127"/>
            </a:endParaRPr>
          </a:p>
          <a:p>
            <a:pPr lvl="0" latinLnBrk="0">
              <a:lnSpc>
                <a:spcPct val="120000"/>
              </a:lnSpc>
            </a:pPr>
            <a:r>
              <a:rPr lang="ko-KR" altLang="en-US" sz="1200" b="1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국내 최초의 컨설팅기관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으로서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전문화된 지식서비스를 기반으로 생산성 연구조사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컨설팅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교육 훈련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지수조사발표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050" dirty="0" err="1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자격인증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등 생산성 향상을 위한 통합적 솔루션을 제공하여 생산성으로 </a:t>
            </a:r>
            <a:r>
              <a:rPr lang="ko-KR" altLang="en-US" sz="1050" dirty="0" err="1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지속가능한</a:t>
            </a:r>
            <a:r>
              <a:rPr lang="ko-KR" altLang="en-US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대한민국의 발전을 지원하고 있습니다</a:t>
            </a:r>
            <a:r>
              <a:rPr lang="en-US" altLang="ko-KR" sz="105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.</a:t>
            </a:r>
          </a:p>
        </p:txBody>
      </p:sp>
      <p:pic>
        <p:nvPicPr>
          <p:cNvPr id="2052" name="Picture 4" descr="국가생산성대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83" y="4832504"/>
            <a:ext cx="931543" cy="65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3"/>
          <a:srcRect l="8684" t="14109" r="418" b="29216"/>
          <a:stretch/>
        </p:blipFill>
        <p:spPr>
          <a:xfrm>
            <a:off x="5458612" y="2857317"/>
            <a:ext cx="875120" cy="570262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5093" y="3959932"/>
            <a:ext cx="931543" cy="393936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5"/>
          <a:srcRect l="6528" t="12443" r="2981" b="7276"/>
          <a:stretch/>
        </p:blipFill>
        <p:spPr>
          <a:xfrm>
            <a:off x="5304159" y="4192469"/>
            <a:ext cx="1113821" cy="75327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6806" y="3465986"/>
            <a:ext cx="1205557" cy="451312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 rotWithShape="1">
          <a:blip r:embed="rId7"/>
          <a:srcRect l="1" t="19667" r="2889"/>
          <a:stretch/>
        </p:blipFill>
        <p:spPr>
          <a:xfrm>
            <a:off x="396669" y="6477000"/>
            <a:ext cx="2505795" cy="3162024"/>
          </a:xfrm>
          <a:prstGeom prst="rect">
            <a:avLst/>
          </a:prstGeom>
        </p:spPr>
      </p:pic>
      <p:grpSp>
        <p:nvGrpSpPr>
          <p:cNvPr id="146" name="그룹 145"/>
          <p:cNvGrpSpPr/>
          <p:nvPr/>
        </p:nvGrpSpPr>
        <p:grpSpPr>
          <a:xfrm>
            <a:off x="3048984" y="6836217"/>
            <a:ext cx="3368996" cy="2365255"/>
            <a:chOff x="2901747" y="7051139"/>
            <a:chExt cx="3691985" cy="2243541"/>
          </a:xfrm>
        </p:grpSpPr>
        <p:pic>
          <p:nvPicPr>
            <p:cNvPr id="147" name="그림 146">
              <a:extLst>
                <a:ext uri="{FF2B5EF4-FFF2-40B4-BE49-F238E27FC236}">
                  <a16:creationId xmlns:a16="http://schemas.microsoft.com/office/drawing/2014/main" id="{91184CD4-7D34-4A5E-93AE-352F6FED4A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53090" y="8322504"/>
              <a:ext cx="740642" cy="308877"/>
            </a:xfrm>
            <a:prstGeom prst="rect">
              <a:avLst/>
            </a:prstGeom>
          </p:spPr>
        </p:pic>
        <p:pic>
          <p:nvPicPr>
            <p:cNvPr id="148" name="그림 147">
              <a:extLst>
                <a:ext uri="{FF2B5EF4-FFF2-40B4-BE49-F238E27FC236}">
                  <a16:creationId xmlns:a16="http://schemas.microsoft.com/office/drawing/2014/main" id="{DBA5890C-7664-4520-BA48-A59BA7E6D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835218" y="7406980"/>
              <a:ext cx="827232" cy="220218"/>
            </a:xfrm>
            <a:prstGeom prst="rect">
              <a:avLst/>
            </a:prstGeom>
          </p:spPr>
        </p:pic>
        <p:pic>
          <p:nvPicPr>
            <p:cNvPr id="149" name="그림 148">
              <a:extLst>
                <a:ext uri="{FF2B5EF4-FFF2-40B4-BE49-F238E27FC236}">
                  <a16:creationId xmlns:a16="http://schemas.microsoft.com/office/drawing/2014/main" id="{A4D31944-7379-4CDF-9EB7-EA0F6E8BC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956453" y="7746670"/>
              <a:ext cx="1089368" cy="201602"/>
            </a:xfrm>
            <a:prstGeom prst="rect">
              <a:avLst/>
            </a:prstGeom>
          </p:spPr>
        </p:pic>
        <p:pic>
          <p:nvPicPr>
            <p:cNvPr id="150" name="그림 14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894663" y="7051139"/>
              <a:ext cx="650515" cy="306496"/>
            </a:xfrm>
            <a:prstGeom prst="rect">
              <a:avLst/>
            </a:prstGeom>
          </p:spPr>
        </p:pic>
        <p:pic>
          <p:nvPicPr>
            <p:cNvPr id="151" name="그림 15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763192" y="7648993"/>
              <a:ext cx="797811" cy="301508"/>
            </a:xfrm>
            <a:prstGeom prst="rect">
              <a:avLst/>
            </a:prstGeom>
          </p:spPr>
        </p:pic>
        <p:pic>
          <p:nvPicPr>
            <p:cNvPr id="152" name="그림 15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744360" y="7413541"/>
              <a:ext cx="927236" cy="203348"/>
            </a:xfrm>
            <a:prstGeom prst="rect">
              <a:avLst/>
            </a:prstGeom>
          </p:spPr>
        </p:pic>
        <p:pic>
          <p:nvPicPr>
            <p:cNvPr id="153" name="그림 152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027522" y="7617731"/>
              <a:ext cx="594006" cy="323605"/>
            </a:xfrm>
            <a:prstGeom prst="rect">
              <a:avLst/>
            </a:prstGeom>
          </p:spPr>
        </p:pic>
        <p:pic>
          <p:nvPicPr>
            <p:cNvPr id="154" name="그림 153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008156" y="7416302"/>
              <a:ext cx="719512" cy="244463"/>
            </a:xfrm>
            <a:prstGeom prst="rect">
              <a:avLst/>
            </a:prstGeom>
          </p:spPr>
        </p:pic>
        <p:pic>
          <p:nvPicPr>
            <p:cNvPr id="155" name="그림 154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997779" y="7099890"/>
              <a:ext cx="654456" cy="208162"/>
            </a:xfrm>
            <a:prstGeom prst="rect">
              <a:avLst/>
            </a:prstGeom>
          </p:spPr>
        </p:pic>
        <p:pic>
          <p:nvPicPr>
            <p:cNvPr id="156" name="그림 155">
              <a:extLst>
                <a:ext uri="{FF2B5EF4-FFF2-40B4-BE49-F238E27FC236}">
                  <a16:creationId xmlns:a16="http://schemas.microsoft.com/office/drawing/2014/main" id="{13A74DBA-1E27-4C2F-A00B-BBB3AC34CD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912411" y="7080012"/>
              <a:ext cx="719611" cy="270874"/>
            </a:xfrm>
            <a:prstGeom prst="rect">
              <a:avLst/>
            </a:prstGeom>
          </p:spPr>
        </p:pic>
        <p:pic>
          <p:nvPicPr>
            <p:cNvPr id="157" name="그림 156">
              <a:extLst>
                <a:ext uri="{FF2B5EF4-FFF2-40B4-BE49-F238E27FC236}">
                  <a16:creationId xmlns:a16="http://schemas.microsoft.com/office/drawing/2014/main" id="{809D14B7-EF51-462B-9197-E283280F5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4166513" y="8044225"/>
              <a:ext cx="931018" cy="187372"/>
            </a:xfrm>
            <a:prstGeom prst="rect">
              <a:avLst/>
            </a:prstGeom>
          </p:spPr>
        </p:pic>
        <p:pic>
          <p:nvPicPr>
            <p:cNvPr id="158" name="그림 157">
              <a:extLst>
                <a:ext uri="{FF2B5EF4-FFF2-40B4-BE49-F238E27FC236}">
                  <a16:creationId xmlns:a16="http://schemas.microsoft.com/office/drawing/2014/main" id="{B7FF17ED-8949-4FB6-8398-57D53E074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7715" y="7709143"/>
              <a:ext cx="858799" cy="239129"/>
            </a:xfrm>
            <a:prstGeom prst="rect">
              <a:avLst/>
            </a:prstGeom>
          </p:spPr>
        </p:pic>
        <p:pic>
          <p:nvPicPr>
            <p:cNvPr id="159" name="그림 158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5700455" y="7413541"/>
              <a:ext cx="860548" cy="205504"/>
            </a:xfrm>
            <a:prstGeom prst="rect">
              <a:avLst/>
            </a:prstGeom>
          </p:spPr>
        </p:pic>
        <p:pic>
          <p:nvPicPr>
            <p:cNvPr id="160" name="그림 159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5439684" y="9045463"/>
              <a:ext cx="1139316" cy="223641"/>
            </a:xfrm>
            <a:prstGeom prst="rect">
              <a:avLst/>
            </a:prstGeom>
          </p:spPr>
        </p:pic>
        <p:pic>
          <p:nvPicPr>
            <p:cNvPr id="161" name="그림 160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5769904" y="7105083"/>
              <a:ext cx="819692" cy="276898"/>
            </a:xfrm>
            <a:prstGeom prst="rect">
              <a:avLst/>
            </a:prstGeom>
          </p:spPr>
        </p:pic>
        <p:pic>
          <p:nvPicPr>
            <p:cNvPr id="162" name="그림 161">
              <a:extLst>
                <a:ext uri="{FF2B5EF4-FFF2-40B4-BE49-F238E27FC236}">
                  <a16:creationId xmlns:a16="http://schemas.microsoft.com/office/drawing/2014/main" id="{D640E2F4-7E0F-41FC-93DB-AD2EB01C02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2901747" y="8345284"/>
              <a:ext cx="979765" cy="306119"/>
            </a:xfrm>
            <a:prstGeom prst="rect">
              <a:avLst/>
            </a:prstGeom>
          </p:spPr>
        </p:pic>
        <p:pic>
          <p:nvPicPr>
            <p:cNvPr id="163" name="그림 162">
              <a:extLst>
                <a:ext uri="{FF2B5EF4-FFF2-40B4-BE49-F238E27FC236}">
                  <a16:creationId xmlns:a16="http://schemas.microsoft.com/office/drawing/2014/main" id="{0EA0C48F-2EC8-4135-BD1A-060B14CDE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5848572" y="7980449"/>
              <a:ext cx="668627" cy="320300"/>
            </a:xfrm>
            <a:prstGeom prst="rect">
              <a:avLst/>
            </a:prstGeom>
          </p:spPr>
        </p:pic>
        <p:pic>
          <p:nvPicPr>
            <p:cNvPr id="164" name="그림 163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3906676" y="8348125"/>
              <a:ext cx="946282" cy="276382"/>
            </a:xfrm>
            <a:prstGeom prst="rect">
              <a:avLst/>
            </a:prstGeom>
          </p:spPr>
        </p:pic>
        <p:pic>
          <p:nvPicPr>
            <p:cNvPr id="165" name="그림 164">
              <a:extLst>
                <a:ext uri="{FF2B5EF4-FFF2-40B4-BE49-F238E27FC236}">
                  <a16:creationId xmlns:a16="http://schemas.microsoft.com/office/drawing/2014/main" id="{EC3546BB-AAFA-4FB2-9F5E-F3CAD3E95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2551" y="7995231"/>
              <a:ext cx="1105164" cy="297141"/>
            </a:xfrm>
            <a:prstGeom prst="rect">
              <a:avLst/>
            </a:prstGeom>
          </p:spPr>
        </p:pic>
        <p:pic>
          <p:nvPicPr>
            <p:cNvPr id="166" name="그림 165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3008156" y="8803294"/>
              <a:ext cx="903818" cy="117796"/>
            </a:xfrm>
            <a:prstGeom prst="rect">
              <a:avLst/>
            </a:prstGeom>
          </p:spPr>
        </p:pic>
        <p:pic>
          <p:nvPicPr>
            <p:cNvPr id="167" name="그림 166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4902297" y="8405971"/>
              <a:ext cx="933196" cy="232118"/>
            </a:xfrm>
            <a:prstGeom prst="rect">
              <a:avLst/>
            </a:prstGeom>
          </p:spPr>
        </p:pic>
        <p:pic>
          <p:nvPicPr>
            <p:cNvPr id="168" name="그림 167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3008156" y="9042462"/>
              <a:ext cx="1194751" cy="212400"/>
            </a:xfrm>
            <a:prstGeom prst="rect">
              <a:avLst/>
            </a:prstGeom>
          </p:spPr>
        </p:pic>
        <p:pic>
          <p:nvPicPr>
            <p:cNvPr id="169" name="그림 168"/>
            <p:cNvPicPr>
              <a:picLocks noChangeAspect="1"/>
            </p:cNvPicPr>
            <p:nvPr/>
          </p:nvPicPr>
          <p:blipFill>
            <a:blip r:embed="rId30"/>
            <a:stretch>
              <a:fillRect/>
            </a:stretch>
          </p:blipFill>
          <p:spPr>
            <a:xfrm>
              <a:off x="4032776" y="8695129"/>
              <a:ext cx="705552" cy="277812"/>
            </a:xfrm>
            <a:prstGeom prst="rect">
              <a:avLst/>
            </a:prstGeom>
          </p:spPr>
        </p:pic>
        <p:pic>
          <p:nvPicPr>
            <p:cNvPr id="170" name="그림 169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4918543" y="8730228"/>
              <a:ext cx="882852" cy="209895"/>
            </a:xfrm>
            <a:prstGeom prst="rect">
              <a:avLst/>
            </a:prstGeom>
          </p:spPr>
        </p:pic>
        <p:pic>
          <p:nvPicPr>
            <p:cNvPr id="171" name="그림 170"/>
            <p:cNvPicPr>
              <a:picLocks noChangeAspect="1"/>
            </p:cNvPicPr>
            <p:nvPr/>
          </p:nvPicPr>
          <p:blipFill>
            <a:blip r:embed="rId32"/>
            <a:stretch>
              <a:fillRect/>
            </a:stretch>
          </p:blipFill>
          <p:spPr>
            <a:xfrm>
              <a:off x="5177686" y="8061035"/>
              <a:ext cx="635587" cy="183986"/>
            </a:xfrm>
            <a:prstGeom prst="rect">
              <a:avLst/>
            </a:prstGeom>
          </p:spPr>
        </p:pic>
        <p:pic>
          <p:nvPicPr>
            <p:cNvPr id="172" name="그림 171">
              <a:extLst>
                <a:ext uri="{FF2B5EF4-FFF2-40B4-BE49-F238E27FC236}">
                  <a16:creationId xmlns:a16="http://schemas.microsoft.com/office/drawing/2014/main" id="{CD52717C-DFFB-4611-9F5B-0B9E2ABAE5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5885820" y="8595709"/>
              <a:ext cx="675183" cy="368509"/>
            </a:xfrm>
            <a:prstGeom prst="rect">
              <a:avLst/>
            </a:prstGeom>
          </p:spPr>
        </p:pic>
        <p:pic>
          <p:nvPicPr>
            <p:cNvPr id="173" name="그림 172"/>
            <p:cNvPicPr>
              <a:picLocks noChangeAspect="1"/>
            </p:cNvPicPr>
            <p:nvPr/>
          </p:nvPicPr>
          <p:blipFill>
            <a:blip r:embed="rId34"/>
            <a:stretch>
              <a:fillRect/>
            </a:stretch>
          </p:blipFill>
          <p:spPr>
            <a:xfrm>
              <a:off x="4248834" y="9002644"/>
              <a:ext cx="1170607" cy="292036"/>
            </a:xfrm>
            <a:prstGeom prst="rect">
              <a:avLst/>
            </a:prstGeom>
          </p:spPr>
        </p:pic>
      </p:grp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2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pSp>
        <p:nvGrpSpPr>
          <p:cNvPr id="60" name="그룹 59"/>
          <p:cNvGrpSpPr/>
          <p:nvPr/>
        </p:nvGrpSpPr>
        <p:grpSpPr>
          <a:xfrm>
            <a:off x="274254" y="2133600"/>
            <a:ext cx="3143682" cy="364600"/>
            <a:chOff x="274163" y="1085502"/>
            <a:chExt cx="3143682" cy="364600"/>
          </a:xfrm>
        </p:grpSpPr>
        <p:grpSp>
          <p:nvGrpSpPr>
            <p:cNvPr id="61" name="그룹 60"/>
            <p:cNvGrpSpPr/>
            <p:nvPr/>
          </p:nvGrpSpPr>
          <p:grpSpPr>
            <a:xfrm>
              <a:off x="288049" y="1113285"/>
              <a:ext cx="2912351" cy="336817"/>
              <a:chOff x="288049" y="1113285"/>
              <a:chExt cx="2912351" cy="336817"/>
            </a:xfrm>
          </p:grpSpPr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id="{2C7FB458-AFE6-75CD-E84F-4E189EBFA0B5}"/>
                  </a:ext>
                </a:extLst>
              </p:cNvPr>
              <p:cNvSpPr/>
              <p:nvPr/>
            </p:nvSpPr>
            <p:spPr>
              <a:xfrm>
                <a:off x="330994" y="1143000"/>
                <a:ext cx="2869406" cy="30710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288049" y="1113285"/>
                <a:ext cx="2888498" cy="24107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D5BCFC21-1E54-DD49-D1D4-28C435663C51}"/>
                </a:ext>
              </a:extLst>
            </p:cNvPr>
            <p:cNvSpPr txBox="1"/>
            <p:nvPr/>
          </p:nvSpPr>
          <p:spPr>
            <a:xfrm>
              <a:off x="274163" y="1085502"/>
              <a:ext cx="31436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KPC 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한국생산성본부 연혁</a:t>
              </a:r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304800" y="6032294"/>
            <a:ext cx="3143682" cy="377389"/>
            <a:chOff x="239461" y="1072713"/>
            <a:chExt cx="3143682" cy="377389"/>
          </a:xfrm>
        </p:grpSpPr>
        <p:grpSp>
          <p:nvGrpSpPr>
            <p:cNvPr id="66" name="그룹 65"/>
            <p:cNvGrpSpPr/>
            <p:nvPr/>
          </p:nvGrpSpPr>
          <p:grpSpPr>
            <a:xfrm>
              <a:off x="288049" y="1113285"/>
              <a:ext cx="2912351" cy="336817"/>
              <a:chOff x="288049" y="1113285"/>
              <a:chExt cx="2912351" cy="336817"/>
            </a:xfrm>
          </p:grpSpPr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2C7FB458-AFE6-75CD-E84F-4E189EBFA0B5}"/>
                  </a:ext>
                </a:extLst>
              </p:cNvPr>
              <p:cNvSpPr/>
              <p:nvPr/>
            </p:nvSpPr>
            <p:spPr>
              <a:xfrm>
                <a:off x="330994" y="1143000"/>
                <a:ext cx="2869406" cy="30710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직사각형 68"/>
              <p:cNvSpPr/>
              <p:nvPr/>
            </p:nvSpPr>
            <p:spPr>
              <a:xfrm>
                <a:off x="288049" y="1113285"/>
                <a:ext cx="2888498" cy="24107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5BCFC21-1E54-DD49-D1D4-28C435663C51}"/>
                </a:ext>
              </a:extLst>
            </p:cNvPr>
            <p:cNvSpPr txBox="1"/>
            <p:nvPr/>
          </p:nvSpPr>
          <p:spPr>
            <a:xfrm>
              <a:off x="239461" y="1072713"/>
              <a:ext cx="31436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주요 실적 및 </a:t>
              </a:r>
              <a:r>
                <a:rPr lang="ko-KR" altLang="en-US" sz="1600" dirty="0" err="1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고객사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현황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9805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직사각형 252">
            <a:extLst>
              <a:ext uri="{FF2B5EF4-FFF2-40B4-BE49-F238E27FC236}">
                <a16:creationId xmlns:a16="http://schemas.microsoft.com/office/drawing/2014/main" id="{89818D94-E1E7-4043-B7CC-55A93E26F1B0}"/>
              </a:ext>
            </a:extLst>
          </p:cNvPr>
          <p:cNvSpPr/>
          <p:nvPr/>
        </p:nvSpPr>
        <p:spPr>
          <a:xfrm>
            <a:off x="0" y="5898107"/>
            <a:ext cx="6858000" cy="4007893"/>
          </a:xfrm>
          <a:prstGeom prst="rect">
            <a:avLst/>
          </a:prstGeom>
          <a:solidFill>
            <a:srgbClr val="B4E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6" name="슬라이드 번호 개체 틀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3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1" name="텍스트 개체 틀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D2385248-5DC4-EC5A-1028-FF1024737C6A}"/>
              </a:ext>
            </a:extLst>
          </p:cNvPr>
          <p:cNvGrpSpPr/>
          <p:nvPr/>
        </p:nvGrpSpPr>
        <p:grpSpPr>
          <a:xfrm>
            <a:off x="471305" y="1389107"/>
            <a:ext cx="5496405" cy="1163820"/>
            <a:chOff x="471305" y="1268595"/>
            <a:chExt cx="5496405" cy="1163820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3E15DD5-3F61-4B16-88D2-2242ACCBDC8E}"/>
                </a:ext>
              </a:extLst>
            </p:cNvPr>
            <p:cNvSpPr txBox="1"/>
            <p:nvPr/>
          </p:nvSpPr>
          <p:spPr>
            <a:xfrm>
              <a:off x="1616591" y="1600200"/>
              <a:ext cx="43511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노사파트너십 기반의 생산성 향상으로 지속가능한</a:t>
              </a:r>
              <a:r>
                <a:rPr lang="en-US" altLang="ko-KR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일터혁신 모델 구현</a:t>
              </a:r>
            </a:p>
            <a:p>
              <a:pPr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기업의 생산성 향상과 더불어 근로자의  직무만족도 동시 제고하는 컨설팅 진행</a:t>
              </a:r>
            </a:p>
            <a:p>
              <a:pPr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참여기업의 </a:t>
              </a:r>
              <a:r>
                <a:rPr lang="en-US" altLang="ko-KR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TFT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를 중심으로 기업별  최적화된  실천형 컨설팅 진행</a:t>
              </a:r>
            </a:p>
          </p:txBody>
        </p: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222E8C43-D4C1-4952-8727-F78D79F44736}"/>
                </a:ext>
              </a:extLst>
            </p:cNvPr>
            <p:cNvGrpSpPr/>
            <p:nvPr/>
          </p:nvGrpSpPr>
          <p:grpSpPr>
            <a:xfrm>
              <a:off x="471305" y="1292212"/>
              <a:ext cx="1143000" cy="1140203"/>
              <a:chOff x="347862" y="1357622"/>
              <a:chExt cx="1143000" cy="1140203"/>
            </a:xfrm>
          </p:grpSpPr>
          <p:sp>
            <p:nvSpPr>
              <p:cNvPr id="33" name="순서도: 연결자 32">
                <a:extLst>
                  <a:ext uri="{FF2B5EF4-FFF2-40B4-BE49-F238E27FC236}">
                    <a16:creationId xmlns:a16="http://schemas.microsoft.com/office/drawing/2014/main" id="{C03C91AC-4052-4B47-AF68-8964C05F4AA2}"/>
                  </a:ext>
                </a:extLst>
              </p:cNvPr>
              <p:cNvSpPr/>
              <p:nvPr/>
            </p:nvSpPr>
            <p:spPr>
              <a:xfrm>
                <a:off x="347862" y="1357622"/>
                <a:ext cx="1143000" cy="1140203"/>
              </a:xfrm>
              <a:prstGeom prst="flowChartConnector">
                <a:avLst/>
              </a:prstGeom>
              <a:solidFill>
                <a:srgbClr val="B4E4F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pic>
            <p:nvPicPr>
              <p:cNvPr id="89" name="그림 88">
                <a:extLst>
                  <a:ext uri="{FF2B5EF4-FFF2-40B4-BE49-F238E27FC236}">
                    <a16:creationId xmlns:a16="http://schemas.microsoft.com/office/drawing/2014/main" id="{605C1DE0-EB88-4892-B971-0E8D455C6F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78855" y="1459019"/>
                <a:ext cx="879535" cy="879535"/>
              </a:xfrm>
              <a:prstGeom prst="rect">
                <a:avLst/>
              </a:prstGeom>
            </p:spPr>
          </p:pic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BC52A77-6B1F-4E76-A350-3D22BA1BA445}"/>
                </a:ext>
              </a:extLst>
            </p:cNvPr>
            <p:cNvSpPr txBox="1"/>
            <p:nvPr/>
          </p:nvSpPr>
          <p:spPr>
            <a:xfrm>
              <a:off x="1495505" y="1268595"/>
              <a:ext cx="23699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>
                  <a:solidFill>
                    <a:srgbClr val="BC254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사람 중심의 생산성 향상 지향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2EBC4498-1DCF-8BE1-2B47-6CDE55BCF782}"/>
              </a:ext>
            </a:extLst>
          </p:cNvPr>
          <p:cNvGrpSpPr/>
          <p:nvPr/>
        </p:nvGrpSpPr>
        <p:grpSpPr>
          <a:xfrm>
            <a:off x="428222" y="4316853"/>
            <a:ext cx="5132446" cy="1140203"/>
            <a:chOff x="428222" y="3908772"/>
            <a:chExt cx="5132446" cy="1140203"/>
          </a:xfrm>
        </p:grpSpPr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E092E476-8053-487A-8202-1BD45275EA49}"/>
                </a:ext>
              </a:extLst>
            </p:cNvPr>
            <p:cNvSpPr txBox="1"/>
            <p:nvPr/>
          </p:nvSpPr>
          <p:spPr>
            <a:xfrm>
              <a:off x="1495505" y="3950087"/>
              <a:ext cx="27458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BC254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다양한 우수사례 창출 및 확산</a:t>
              </a:r>
              <a:endParaRPr lang="ko-KR" altLang="en-US" sz="1400" dirty="0">
                <a:solidFill>
                  <a:srgbClr val="BC254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9C6B18A5-F7B6-41BB-BCDF-967A7FFA8BB3}"/>
                </a:ext>
              </a:extLst>
            </p:cNvPr>
            <p:cNvSpPr txBox="1"/>
            <p:nvPr/>
          </p:nvSpPr>
          <p:spPr>
            <a:xfrm>
              <a:off x="1614305" y="4324044"/>
              <a:ext cx="3946363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고용노동부 우수사례</a:t>
              </a:r>
              <a:r>
                <a:rPr lang="en-US" altLang="ko-KR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컨퍼런스 사례발표 등  차별적 우수사례 최다</a:t>
              </a:r>
              <a:r>
                <a:rPr lang="en-US" altLang="ko-KR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창출</a:t>
              </a:r>
            </a:p>
            <a:p>
              <a:pPr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우수사례 </a:t>
              </a:r>
              <a:r>
                <a:rPr lang="ko-KR" altLang="en-US" sz="1000" cap="all" spc="-100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공유회</a:t>
              </a:r>
              <a:r>
                <a:rPr lang="en-US" altLang="ko-KR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KPC 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일터혁신 컨퍼런스 등 개최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96803E7F-FF84-49CC-893D-9641F90EF82D}"/>
                </a:ext>
              </a:extLst>
            </p:cNvPr>
            <p:cNvGrpSpPr/>
            <p:nvPr/>
          </p:nvGrpSpPr>
          <p:grpSpPr>
            <a:xfrm>
              <a:off x="428222" y="3908772"/>
              <a:ext cx="1143000" cy="1140203"/>
              <a:chOff x="471305" y="3859637"/>
              <a:chExt cx="1143000" cy="1140203"/>
            </a:xfrm>
          </p:grpSpPr>
          <p:sp>
            <p:nvSpPr>
              <p:cNvPr id="104" name="순서도: 연결자 103">
                <a:extLst>
                  <a:ext uri="{FF2B5EF4-FFF2-40B4-BE49-F238E27FC236}">
                    <a16:creationId xmlns:a16="http://schemas.microsoft.com/office/drawing/2014/main" id="{66FA0B05-112A-4C41-B93F-BCB2E7C66B7F}"/>
                  </a:ext>
                </a:extLst>
              </p:cNvPr>
              <p:cNvSpPr/>
              <p:nvPr/>
            </p:nvSpPr>
            <p:spPr>
              <a:xfrm>
                <a:off x="471305" y="3859637"/>
                <a:ext cx="1143000" cy="1140203"/>
              </a:xfrm>
              <a:prstGeom prst="flowChartConnector">
                <a:avLst/>
              </a:prstGeom>
              <a:solidFill>
                <a:srgbClr val="B4E4F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pic>
            <p:nvPicPr>
              <p:cNvPr id="172" name="그림 171">
                <a:extLst>
                  <a:ext uri="{FF2B5EF4-FFF2-40B4-BE49-F238E27FC236}">
                    <a16:creationId xmlns:a16="http://schemas.microsoft.com/office/drawing/2014/main" id="{FEA73CB3-ACB5-4A67-8DA0-7A67DA8358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4113" y="3982454"/>
                <a:ext cx="793687" cy="793687"/>
              </a:xfrm>
              <a:prstGeom prst="rect">
                <a:avLst/>
              </a:prstGeom>
            </p:spPr>
          </p:pic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7367B4C4-EF3E-7469-3790-CBDFCF862086}"/>
              </a:ext>
            </a:extLst>
          </p:cNvPr>
          <p:cNvGrpSpPr/>
          <p:nvPr/>
        </p:nvGrpSpPr>
        <p:grpSpPr>
          <a:xfrm>
            <a:off x="1979585" y="2801332"/>
            <a:ext cx="4557952" cy="1140203"/>
            <a:chOff x="1979585" y="4873428"/>
            <a:chExt cx="4557952" cy="1140203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7861D670-4BF0-43E9-B1FD-979ACFC52DDD}"/>
                </a:ext>
              </a:extLst>
            </p:cNvPr>
            <p:cNvGrpSpPr/>
            <p:nvPr/>
          </p:nvGrpSpPr>
          <p:grpSpPr>
            <a:xfrm>
              <a:off x="5394537" y="4873428"/>
              <a:ext cx="1143000" cy="1140203"/>
              <a:chOff x="5327650" y="4896854"/>
              <a:chExt cx="1143000" cy="1140203"/>
            </a:xfrm>
          </p:grpSpPr>
          <p:sp>
            <p:nvSpPr>
              <p:cNvPr id="174" name="순서도: 연결자 173">
                <a:extLst>
                  <a:ext uri="{FF2B5EF4-FFF2-40B4-BE49-F238E27FC236}">
                    <a16:creationId xmlns:a16="http://schemas.microsoft.com/office/drawing/2014/main" id="{DD4EE7B4-BDB2-4243-A3E4-3FC681FD631B}"/>
                  </a:ext>
                </a:extLst>
              </p:cNvPr>
              <p:cNvSpPr/>
              <p:nvPr/>
            </p:nvSpPr>
            <p:spPr>
              <a:xfrm>
                <a:off x="5327650" y="4896854"/>
                <a:ext cx="1143000" cy="1140203"/>
              </a:xfrm>
              <a:prstGeom prst="flowChartConnector">
                <a:avLst/>
              </a:prstGeom>
              <a:solidFill>
                <a:srgbClr val="B4E4F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pic>
            <p:nvPicPr>
              <p:cNvPr id="46" name="그림 45">
                <a:extLst>
                  <a:ext uri="{FF2B5EF4-FFF2-40B4-BE49-F238E27FC236}">
                    <a16:creationId xmlns:a16="http://schemas.microsoft.com/office/drawing/2014/main" id="{DD11552C-2C1B-477B-808B-679BEE733D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01164" y="4967137"/>
                <a:ext cx="929745" cy="929745"/>
              </a:xfrm>
              <a:prstGeom prst="rect">
                <a:avLst/>
              </a:prstGeom>
            </p:spPr>
          </p:pic>
        </p:grp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707F7931-E5E4-40FC-9339-E6E96A617030}"/>
                </a:ext>
              </a:extLst>
            </p:cNvPr>
            <p:cNvSpPr txBox="1"/>
            <p:nvPr/>
          </p:nvSpPr>
          <p:spPr>
            <a:xfrm>
              <a:off x="2814823" y="5114656"/>
              <a:ext cx="27458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BC254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실행력 극대화를 위한 사후관리 실시</a:t>
              </a:r>
              <a:endParaRPr lang="ko-KR" altLang="en-US" sz="1400" dirty="0">
                <a:solidFill>
                  <a:srgbClr val="BC254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94CBCB5E-096C-425E-BCC3-1C44B33D942C}"/>
                </a:ext>
              </a:extLst>
            </p:cNvPr>
            <p:cNvSpPr txBox="1"/>
            <p:nvPr/>
          </p:nvSpPr>
          <p:spPr>
            <a:xfrm>
              <a:off x="1979585" y="5452180"/>
              <a:ext cx="3389102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▶</a:t>
              </a: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000" b="1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격월 </a:t>
              </a:r>
              <a:r>
                <a:rPr lang="ko-KR" altLang="en-US" sz="1000" b="1" cap="all" spc="-100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메일링서비스를</a:t>
              </a:r>
              <a:r>
                <a:rPr lang="ko-KR" altLang="en-US" sz="1000" b="1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통한 연계 지원사업 및 최신 고용노동 이슈 제공</a:t>
              </a:r>
            </a:p>
            <a:p>
              <a:pPr algn="ctr" latinLnBrk="0">
                <a:spcAft>
                  <a:spcPts val="600"/>
                </a:spcAft>
                <a:buClr>
                  <a:schemeClr val="tx1"/>
                </a:buClr>
              </a:pPr>
              <a:r>
                <a:rPr lang="ko-KR" altLang="en-US" sz="1000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                                                               ▶ </a:t>
              </a:r>
              <a:r>
                <a:rPr lang="en-US" altLang="ko-KR" sz="1000" b="1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KPC </a:t>
              </a:r>
              <a:r>
                <a:rPr lang="ko-KR" altLang="en-US" sz="1000" b="1" cap="all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지역본부 단위의 참여기업 네트워킹                                               </a:t>
              </a:r>
            </a:p>
          </p:txBody>
        </p:sp>
      </p:grpSp>
      <p:sp>
        <p:nvSpPr>
          <p:cNvPr id="47" name="육각형 46">
            <a:extLst>
              <a:ext uri="{FF2B5EF4-FFF2-40B4-BE49-F238E27FC236}">
                <a16:creationId xmlns:a16="http://schemas.microsoft.com/office/drawing/2014/main" id="{75855657-B88F-46BA-A55A-8455BF2146D2}"/>
              </a:ext>
            </a:extLst>
          </p:cNvPr>
          <p:cNvSpPr/>
          <p:nvPr/>
        </p:nvSpPr>
        <p:spPr>
          <a:xfrm rot="16200000">
            <a:off x="1216791" y="7768128"/>
            <a:ext cx="1635163" cy="1539503"/>
          </a:xfrm>
          <a:prstGeom prst="hexagon">
            <a:avLst/>
          </a:prstGeom>
          <a:noFill/>
          <a:ln w="508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6" name="육각형 235">
            <a:extLst>
              <a:ext uri="{FF2B5EF4-FFF2-40B4-BE49-F238E27FC236}">
                <a16:creationId xmlns:a16="http://schemas.microsoft.com/office/drawing/2014/main" id="{CE8D0290-0B72-4C5D-B06D-4062F8AAEA66}"/>
              </a:ext>
            </a:extLst>
          </p:cNvPr>
          <p:cNvSpPr/>
          <p:nvPr/>
        </p:nvSpPr>
        <p:spPr>
          <a:xfrm rot="16200000">
            <a:off x="2201500" y="6394865"/>
            <a:ext cx="1635163" cy="1539503"/>
          </a:xfrm>
          <a:prstGeom prst="hexagon">
            <a:avLst/>
          </a:prstGeom>
          <a:noFill/>
          <a:ln w="508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7" name="육각형 236">
            <a:extLst>
              <a:ext uri="{FF2B5EF4-FFF2-40B4-BE49-F238E27FC236}">
                <a16:creationId xmlns:a16="http://schemas.microsoft.com/office/drawing/2014/main" id="{41FD2EEA-9E7E-442D-B1DC-DF375357870F}"/>
              </a:ext>
            </a:extLst>
          </p:cNvPr>
          <p:cNvSpPr/>
          <p:nvPr/>
        </p:nvSpPr>
        <p:spPr>
          <a:xfrm rot="16200000">
            <a:off x="5062671" y="7843188"/>
            <a:ext cx="1635163" cy="1539503"/>
          </a:xfrm>
          <a:prstGeom prst="hexagon">
            <a:avLst/>
          </a:prstGeom>
          <a:noFill/>
          <a:ln w="508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8" name="육각형 237">
            <a:extLst>
              <a:ext uri="{FF2B5EF4-FFF2-40B4-BE49-F238E27FC236}">
                <a16:creationId xmlns:a16="http://schemas.microsoft.com/office/drawing/2014/main" id="{0C470B0E-E0FB-425C-AE1B-F08BFADC4B90}"/>
              </a:ext>
            </a:extLst>
          </p:cNvPr>
          <p:cNvSpPr/>
          <p:nvPr/>
        </p:nvSpPr>
        <p:spPr>
          <a:xfrm rot="16200000">
            <a:off x="3148290" y="7822287"/>
            <a:ext cx="1635163" cy="1539503"/>
          </a:xfrm>
          <a:prstGeom prst="hexagon">
            <a:avLst/>
          </a:prstGeom>
          <a:noFill/>
          <a:ln w="508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9" name="육각형 238">
            <a:extLst>
              <a:ext uri="{FF2B5EF4-FFF2-40B4-BE49-F238E27FC236}">
                <a16:creationId xmlns:a16="http://schemas.microsoft.com/office/drawing/2014/main" id="{7F461E75-4B1E-46A6-AC6B-76BDCEC79FC4}"/>
              </a:ext>
            </a:extLst>
          </p:cNvPr>
          <p:cNvSpPr/>
          <p:nvPr/>
        </p:nvSpPr>
        <p:spPr>
          <a:xfrm rot="16200000">
            <a:off x="4136141" y="6406828"/>
            <a:ext cx="1635163" cy="1539503"/>
          </a:xfrm>
          <a:prstGeom prst="hexagon">
            <a:avLst/>
          </a:prstGeom>
          <a:noFill/>
          <a:ln w="50800" cmpd="dbl">
            <a:solidFill>
              <a:srgbClr val="001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0" name="육각형 239">
            <a:extLst>
              <a:ext uri="{FF2B5EF4-FFF2-40B4-BE49-F238E27FC236}">
                <a16:creationId xmlns:a16="http://schemas.microsoft.com/office/drawing/2014/main" id="{29F53A2E-0319-4F20-BDCE-4095889FCE48}"/>
              </a:ext>
            </a:extLst>
          </p:cNvPr>
          <p:cNvSpPr/>
          <p:nvPr/>
        </p:nvSpPr>
        <p:spPr>
          <a:xfrm rot="16200000">
            <a:off x="256970" y="6368030"/>
            <a:ext cx="1635163" cy="1539503"/>
          </a:xfrm>
          <a:prstGeom prst="hexagon">
            <a:avLst/>
          </a:prstGeom>
          <a:noFill/>
          <a:ln w="508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FF3CA43-B61B-4046-8788-D3A44AE86E42}"/>
              </a:ext>
            </a:extLst>
          </p:cNvPr>
          <p:cNvSpPr txBox="1"/>
          <p:nvPr/>
        </p:nvSpPr>
        <p:spPr>
          <a:xfrm>
            <a:off x="426339" y="7229391"/>
            <a:ext cx="1296424" cy="490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노사참여적 </a:t>
            </a:r>
            <a:endParaRPr lang="en-US" altLang="ko-KR" sz="1200" kern="0" spc="-150" dirty="0">
              <a:ln>
                <a:solidFill>
                  <a:schemeClr val="bg1"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일터혁신 문화 정착</a:t>
            </a:r>
          </a:p>
        </p:txBody>
      </p:sp>
      <p:pic>
        <p:nvPicPr>
          <p:cNvPr id="241" name="Picture 4">
            <a:extLst>
              <a:ext uri="{FF2B5EF4-FFF2-40B4-BE49-F238E27FC236}">
                <a16:creationId xmlns:a16="http://schemas.microsoft.com/office/drawing/2014/main" id="{CA67CE3D-F407-4978-8B6B-DDFB7E270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74" y="6435645"/>
            <a:ext cx="378015" cy="808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2" name="Picture 22">
            <a:extLst>
              <a:ext uri="{FF2B5EF4-FFF2-40B4-BE49-F238E27FC236}">
                <a16:creationId xmlns:a16="http://schemas.microsoft.com/office/drawing/2014/main" id="{02252C19-E433-450C-BF52-D2118CEE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917" y="6574914"/>
            <a:ext cx="809156" cy="717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3" name="TextBox 242">
            <a:extLst>
              <a:ext uri="{FF2B5EF4-FFF2-40B4-BE49-F238E27FC236}">
                <a16:creationId xmlns:a16="http://schemas.microsoft.com/office/drawing/2014/main" id="{ADC90001-D577-427A-904B-70215734488E}"/>
              </a:ext>
            </a:extLst>
          </p:cNvPr>
          <p:cNvSpPr txBox="1"/>
          <p:nvPr/>
        </p:nvSpPr>
        <p:spPr>
          <a:xfrm>
            <a:off x="4334218" y="7340954"/>
            <a:ext cx="1260484" cy="490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스마트제조혁신과 </a:t>
            </a:r>
            <a:endParaRPr lang="en-US" altLang="ko-KR" sz="1200" kern="0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0000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인사혁신 결합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6FB780C5-DA71-4595-8879-A725B7BC60C2}"/>
              </a:ext>
            </a:extLst>
          </p:cNvPr>
          <p:cNvSpPr txBox="1"/>
          <p:nvPr/>
        </p:nvSpPr>
        <p:spPr>
          <a:xfrm>
            <a:off x="2424161" y="7340392"/>
            <a:ext cx="1296424" cy="490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일하는 방식의</a:t>
            </a:r>
            <a:endParaRPr lang="en-US" altLang="ko-KR" sz="1200" kern="0" spc="-150" dirty="0">
              <a:ln>
                <a:solidFill>
                  <a:schemeClr val="bg1"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변화 반영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98A6E134-E8B4-40D9-AF54-7E04EAB7AA4B}"/>
              </a:ext>
            </a:extLst>
          </p:cNvPr>
          <p:cNvSpPr txBox="1"/>
          <p:nvPr/>
        </p:nvSpPr>
        <p:spPr>
          <a:xfrm>
            <a:off x="1267338" y="8648880"/>
            <a:ext cx="1539504" cy="490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분야별 최고의</a:t>
            </a:r>
            <a:endParaRPr lang="en-US" altLang="ko-KR" sz="1200" kern="0" spc="-150" dirty="0">
              <a:ln>
                <a:solidFill>
                  <a:schemeClr val="bg1"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전문인력 및 수행실적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58559144-698D-47BB-84CC-B712EA1602D1}"/>
              </a:ext>
            </a:extLst>
          </p:cNvPr>
          <p:cNvSpPr txBox="1"/>
          <p:nvPr/>
        </p:nvSpPr>
        <p:spPr>
          <a:xfrm>
            <a:off x="3340605" y="8695923"/>
            <a:ext cx="1296424" cy="490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en-US" altLang="ko-KR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KPC </a:t>
            </a: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고유 </a:t>
            </a:r>
            <a:r>
              <a:rPr lang="ko-KR" altLang="en-US" sz="1200" kern="0" spc="-150" dirty="0" err="1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진단툴</a:t>
            </a: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  적용 및 제도설계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3BB28D2F-D8DF-4721-A67A-F825D39EEEBC}"/>
              </a:ext>
            </a:extLst>
          </p:cNvPr>
          <p:cNvSpPr txBox="1"/>
          <p:nvPr/>
        </p:nvSpPr>
        <p:spPr>
          <a:xfrm>
            <a:off x="5011908" y="8695923"/>
            <a:ext cx="1689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컨설팅 실행력 극대화를</a:t>
            </a:r>
            <a:endParaRPr lang="en-US" altLang="ko-KR" sz="1200" kern="0" spc="-150" dirty="0">
              <a:ln>
                <a:solidFill>
                  <a:schemeClr val="bg1"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Arial" panose="020B0604020202020204" pitchFamily="34" charset="0"/>
            </a:endParaRPr>
          </a:p>
          <a:p>
            <a:pPr algn="ctr" eaLnBrk="0" fontAlgn="base" latinLnBrk="0" hangingPunct="0">
              <a:buClr>
                <a:srgbClr val="000000"/>
              </a:buClr>
            </a:pPr>
            <a:r>
              <a:rPr lang="ko-KR" altLang="en-US" sz="1200" kern="0" spc="-15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Arial" panose="020B0604020202020204" pitchFamily="34" charset="0"/>
              </a:rPr>
              <a:t>위한 사후관리 역량 보유</a:t>
            </a:r>
          </a:p>
        </p:txBody>
      </p:sp>
      <p:pic>
        <p:nvPicPr>
          <p:cNvPr id="249" name="Picture 3">
            <a:extLst>
              <a:ext uri="{FF2B5EF4-FFF2-40B4-BE49-F238E27FC236}">
                <a16:creationId xmlns:a16="http://schemas.microsoft.com/office/drawing/2014/main" id="{657515C8-BD59-42CE-B0BB-EAE86EE4E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015" y="6415532"/>
            <a:ext cx="863962" cy="94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0" name="Picture 2">
            <a:extLst>
              <a:ext uri="{FF2B5EF4-FFF2-40B4-BE49-F238E27FC236}">
                <a16:creationId xmlns:a16="http://schemas.microsoft.com/office/drawing/2014/main" id="{A777AFEE-8156-4726-874A-3C0F378BA3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3" r="20343" b="38391"/>
          <a:stretch/>
        </p:blipFill>
        <p:spPr bwMode="auto">
          <a:xfrm>
            <a:off x="1422095" y="7947455"/>
            <a:ext cx="1263935" cy="61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1" name="Picture 29" descr="bg-A01-71">
            <a:extLst>
              <a:ext uri="{FF2B5EF4-FFF2-40B4-BE49-F238E27FC236}">
                <a16:creationId xmlns:a16="http://schemas.microsoft.com/office/drawing/2014/main" id="{9AF4260C-CB2C-4453-A7BE-761B8CEE02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287"/>
          <a:stretch/>
        </p:blipFill>
        <p:spPr bwMode="auto">
          <a:xfrm>
            <a:off x="3362575" y="8146164"/>
            <a:ext cx="1206592" cy="53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3">
            <a:extLst>
              <a:ext uri="{FF2B5EF4-FFF2-40B4-BE49-F238E27FC236}">
                <a16:creationId xmlns:a16="http://schemas.microsoft.com/office/drawing/2014/main" id="{466E647A-C9D3-49DE-82DE-59D298C24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537" y="7959917"/>
            <a:ext cx="971581" cy="7360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9" name="그룹 258">
            <a:extLst>
              <a:ext uri="{FF2B5EF4-FFF2-40B4-BE49-F238E27FC236}">
                <a16:creationId xmlns:a16="http://schemas.microsoft.com/office/drawing/2014/main" id="{5BE56477-71D0-43BA-9291-A356823EC04D}"/>
              </a:ext>
            </a:extLst>
          </p:cNvPr>
          <p:cNvGrpSpPr/>
          <p:nvPr/>
        </p:nvGrpSpPr>
        <p:grpSpPr>
          <a:xfrm>
            <a:off x="228600" y="762000"/>
            <a:ext cx="3143682" cy="377389"/>
            <a:chOff x="239461" y="1072713"/>
            <a:chExt cx="3143682" cy="377389"/>
          </a:xfrm>
        </p:grpSpPr>
        <p:grpSp>
          <p:nvGrpSpPr>
            <p:cNvPr id="260" name="그룹 259">
              <a:extLst>
                <a:ext uri="{FF2B5EF4-FFF2-40B4-BE49-F238E27FC236}">
                  <a16:creationId xmlns:a16="http://schemas.microsoft.com/office/drawing/2014/main" id="{50977805-679B-4CAA-BADB-07F676A8FD21}"/>
                </a:ext>
              </a:extLst>
            </p:cNvPr>
            <p:cNvGrpSpPr/>
            <p:nvPr/>
          </p:nvGrpSpPr>
          <p:grpSpPr>
            <a:xfrm>
              <a:off x="288049" y="1113285"/>
              <a:ext cx="2912351" cy="336817"/>
              <a:chOff x="288049" y="1113285"/>
              <a:chExt cx="2912351" cy="336817"/>
            </a:xfrm>
          </p:grpSpPr>
          <p:sp>
            <p:nvSpPr>
              <p:cNvPr id="262" name="직사각형 261">
                <a:extLst>
                  <a:ext uri="{FF2B5EF4-FFF2-40B4-BE49-F238E27FC236}">
                    <a16:creationId xmlns:a16="http://schemas.microsoft.com/office/drawing/2014/main" id="{06A59398-3EFA-4B89-97E7-E79568D6EF6A}"/>
                  </a:ext>
                </a:extLst>
              </p:cNvPr>
              <p:cNvSpPr/>
              <p:nvPr/>
            </p:nvSpPr>
            <p:spPr>
              <a:xfrm>
                <a:off x="330994" y="1143000"/>
                <a:ext cx="2869406" cy="30710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63" name="직사각형 262">
                <a:extLst>
                  <a:ext uri="{FF2B5EF4-FFF2-40B4-BE49-F238E27FC236}">
                    <a16:creationId xmlns:a16="http://schemas.microsoft.com/office/drawing/2014/main" id="{6F2B3847-1EA9-4F74-AA85-FBC02C36784D}"/>
                  </a:ext>
                </a:extLst>
              </p:cNvPr>
              <p:cNvSpPr/>
              <p:nvPr/>
            </p:nvSpPr>
            <p:spPr>
              <a:xfrm>
                <a:off x="288049" y="1113285"/>
                <a:ext cx="2888498" cy="24107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5B7A3940-F92C-4D0A-A924-6D9439F10AAE}"/>
                </a:ext>
              </a:extLst>
            </p:cNvPr>
            <p:cNvSpPr txBox="1"/>
            <p:nvPr/>
          </p:nvSpPr>
          <p:spPr>
            <a:xfrm>
              <a:off x="239461" y="1072713"/>
              <a:ext cx="31436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KPC 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일터혁신 컨설팅 특징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5099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직사각형 103">
            <a:extLst>
              <a:ext uri="{FF2B5EF4-FFF2-40B4-BE49-F238E27FC236}">
                <a16:creationId xmlns:a16="http://schemas.microsoft.com/office/drawing/2014/main" id="{C8F88CFB-0CA8-4118-A99E-1D12AA0BF93A}"/>
              </a:ext>
            </a:extLst>
          </p:cNvPr>
          <p:cNvSpPr/>
          <p:nvPr/>
        </p:nvSpPr>
        <p:spPr>
          <a:xfrm>
            <a:off x="0" y="8118582"/>
            <a:ext cx="6858000" cy="1787417"/>
          </a:xfrm>
          <a:prstGeom prst="rect">
            <a:avLst/>
          </a:prstGeom>
          <a:solidFill>
            <a:srgbClr val="B4E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4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b="1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컨설팅사업</a:t>
            </a:r>
          </a:p>
        </p:txBody>
      </p:sp>
      <p:graphicFrame>
        <p:nvGraphicFramePr>
          <p:cNvPr id="100" name="표 99">
            <a:extLst>
              <a:ext uri="{FF2B5EF4-FFF2-40B4-BE49-F238E27FC236}">
                <a16:creationId xmlns:a16="http://schemas.microsoft.com/office/drawing/2014/main" id="{CDE72716-6340-4C19-9866-AEBEB5F613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485097"/>
              </p:ext>
            </p:extLst>
          </p:nvPr>
        </p:nvGraphicFramePr>
        <p:xfrm>
          <a:off x="418063" y="5130149"/>
          <a:ext cx="6078737" cy="2569567"/>
        </p:xfrm>
        <a:graphic>
          <a:graphicData uri="http://schemas.openxmlformats.org/drawingml/2006/table">
            <a:tbl>
              <a:tblPr/>
              <a:tblGrid>
                <a:gridCol w="634673">
                  <a:extLst>
                    <a:ext uri="{9D8B030D-6E8A-4147-A177-3AD203B41FA5}">
                      <a16:colId xmlns:a16="http://schemas.microsoft.com/office/drawing/2014/main" val="3904671943"/>
                    </a:ext>
                  </a:extLst>
                </a:gridCol>
                <a:gridCol w="3224518">
                  <a:extLst>
                    <a:ext uri="{9D8B030D-6E8A-4147-A177-3AD203B41FA5}">
                      <a16:colId xmlns:a16="http://schemas.microsoft.com/office/drawing/2014/main" val="3953426900"/>
                    </a:ext>
                  </a:extLst>
                </a:gridCol>
                <a:gridCol w="2219546">
                  <a:extLst>
                    <a:ext uri="{9D8B030D-6E8A-4147-A177-3AD203B41FA5}">
                      <a16:colId xmlns:a16="http://schemas.microsoft.com/office/drawing/2014/main" val="857787122"/>
                    </a:ext>
                  </a:extLst>
                </a:gridCol>
              </a:tblGrid>
              <a:tr h="36847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유   형</a:t>
                      </a:r>
                    </a:p>
                  </a:txBody>
                  <a:tcPr marL="46633" marR="46633" marT="0" marB="72000" anchor="ctr">
                    <a:lnL>
                      <a:noFill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목   적</a:t>
                      </a:r>
                      <a:endParaRPr lang="en-US" altLang="ko-KR" sz="1300" b="1" spc="-50" dirty="0"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>
                          <a:solidFill>
                            <a:schemeClr val="bg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지 원 기 간</a:t>
                      </a:r>
                      <a:endParaRPr lang="en-US" altLang="ko-KR" sz="1300" b="1" spc="-50" dirty="0">
                        <a:solidFill>
                          <a:schemeClr val="bg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2329541"/>
                  </a:ext>
                </a:extLst>
              </a:tr>
              <a:tr h="114955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진단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컨설팅</a:t>
                      </a:r>
                    </a:p>
                  </a:txBody>
                  <a:tcPr marL="46633" marR="46633" marT="0" marB="72000" anchor="ctr">
                    <a:lnL>
                      <a:noFill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기업의 요구사항을 선 파악하는 진단 실시 후 </a:t>
                      </a:r>
                      <a:endParaRPr lang="en-US" altLang="ko-KR" sz="1300" spc="-7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서비스 내용 및 수준 등에 따라 전문</a:t>
                      </a:r>
                      <a:r>
                        <a:rPr lang="en-US" altLang="ko-KR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/</a:t>
                      </a: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심화로 연계</a:t>
                      </a: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자문형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: 4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주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연계형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: 2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주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(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연계형은 전문컨설팅으로 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지속됨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)</a:t>
                      </a:r>
                      <a:endParaRPr lang="ko-KR" altLang="en-US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98321"/>
                  </a:ext>
                </a:extLst>
              </a:tr>
              <a:tr h="10515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전문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컨설팅</a:t>
                      </a:r>
                    </a:p>
                  </a:txBody>
                  <a:tcPr marL="46633" marR="46633" marT="0" marB="72000" anchor="ctr">
                    <a:lnL>
                      <a:noFill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기업의 요구사항에 따라 </a:t>
                      </a:r>
                      <a:r>
                        <a:rPr lang="ko-KR" altLang="en-US" sz="1300" spc="-70" dirty="0" err="1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심화적인</a:t>
                      </a: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 컨설팅 진행</a:t>
                      </a:r>
                      <a:endParaRPr lang="en-US" altLang="ko-KR" sz="1300" spc="-7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(</a:t>
                      </a:r>
                      <a:r>
                        <a:rPr lang="ko-KR" altLang="en-US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선정 요구사항에 따라 기간에 차이가 있음</a:t>
                      </a:r>
                      <a:r>
                        <a:rPr lang="en-US" altLang="ko-KR" sz="1300" spc="-7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)</a:t>
                      </a:r>
                      <a:endParaRPr lang="ko-KR" altLang="en-US" sz="1300" spc="-7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전문형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: 5/10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주</a:t>
                      </a:r>
                      <a:endParaRPr lang="en-US" altLang="ko-KR" sz="1300" b="1" spc="-5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심화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/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특화형</a:t>
                      </a:r>
                      <a:r>
                        <a:rPr lang="en-US" altLang="ko-KR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: 10/15/20</a:t>
                      </a:r>
                      <a:r>
                        <a:rPr lang="ko-KR" altLang="en-US" sz="1300" b="1" spc="-5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KoPubWorld돋움체 Medium" panose="00000600000000000000" pitchFamily="2" charset="-127"/>
                        </a:rPr>
                        <a:t>주</a:t>
                      </a:r>
                    </a:p>
                  </a:txBody>
                  <a:tcPr marL="46633" marR="46633" marT="0" marB="72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953537"/>
                  </a:ext>
                </a:extLst>
              </a:tr>
            </a:tbl>
          </a:graphicData>
        </a:graphic>
      </p:graphicFrame>
      <p:sp>
        <p:nvSpPr>
          <p:cNvPr id="35" name="모서리가 둥근 직사각형 27"/>
          <p:cNvSpPr/>
          <p:nvPr/>
        </p:nvSpPr>
        <p:spPr>
          <a:xfrm>
            <a:off x="304800" y="838200"/>
            <a:ext cx="6192000" cy="6809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lvl="0" latinLnBrk="0">
              <a:lnSpc>
                <a:spcPct val="120000"/>
              </a:lnSpc>
            </a:pPr>
            <a:r>
              <a:rPr lang="ko-KR" altLang="en-US" sz="1100" b="1" dirty="0" err="1">
                <a:solidFill>
                  <a:srgbClr val="C0000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일터혁신</a:t>
            </a:r>
            <a:r>
              <a:rPr lang="ko-KR" altLang="en-US" sz="1100" b="1" dirty="0">
                <a:solidFill>
                  <a:srgbClr val="C0000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 컨설팅사업</a:t>
            </a:r>
            <a:r>
              <a:rPr lang="ko-KR" altLang="en-US" sz="1000" dirty="0">
                <a:solidFill>
                  <a:srgbClr val="0070C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은</a:t>
            </a:r>
            <a:r>
              <a:rPr lang="ko-KR" altLang="en-US" sz="1100" dirty="0">
                <a:solidFill>
                  <a:srgbClr val="0070C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 </a:t>
            </a:r>
            <a:r>
              <a:rPr lang="ko-KR" altLang="en-US" sz="1000" dirty="0">
                <a:solidFill>
                  <a:srgbClr val="0070C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일하는 방식의 변화를 통해 기업의 경쟁력 향상과 근로생활의 질을 함께 제고할 수 있도록 기업 맞춤형 컨설팅을 제공하는 </a:t>
            </a:r>
            <a:r>
              <a:rPr lang="ko-KR" altLang="en-US" sz="1100" b="1" dirty="0">
                <a:solidFill>
                  <a:srgbClr val="C0000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고용노동부 대표 지원사업</a:t>
            </a:r>
            <a:r>
              <a:rPr lang="ko-KR" altLang="en-US" sz="1000" dirty="0">
                <a:solidFill>
                  <a:srgbClr val="0070C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  <a:cs typeface="KoPubWorld돋움체_Pro Medium" panose="00000600000000000000" pitchFamily="50" charset="-127"/>
              </a:rPr>
              <a:t>.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0D1B966F-6164-4A3D-9D70-26F6A77754FB}"/>
              </a:ext>
            </a:extLst>
          </p:cNvPr>
          <p:cNvGrpSpPr/>
          <p:nvPr/>
        </p:nvGrpSpPr>
        <p:grpSpPr>
          <a:xfrm>
            <a:off x="376851" y="2204910"/>
            <a:ext cx="5993611" cy="303414"/>
            <a:chOff x="476249" y="2845876"/>
            <a:chExt cx="5993611" cy="303414"/>
          </a:xfrm>
        </p:grpSpPr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8607CE18-F635-4219-B4F5-5A6BE0CB32F2}"/>
                </a:ext>
              </a:extLst>
            </p:cNvPr>
            <p:cNvSpPr/>
            <p:nvPr/>
          </p:nvSpPr>
          <p:spPr>
            <a:xfrm>
              <a:off x="1651598" y="2861413"/>
              <a:ext cx="1143000" cy="240605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90BB0FE1-0CEF-4F3D-92C4-5BC2FF3B9B6C}"/>
                </a:ext>
              </a:extLst>
            </p:cNvPr>
            <p:cNvGrpSpPr/>
            <p:nvPr/>
          </p:nvGrpSpPr>
          <p:grpSpPr>
            <a:xfrm>
              <a:off x="476249" y="2845876"/>
              <a:ext cx="5993611" cy="303414"/>
              <a:chOff x="476249" y="2845876"/>
              <a:chExt cx="5993611" cy="303414"/>
            </a:xfrm>
          </p:grpSpPr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id="{4B1DFCA8-174C-46AF-BCA6-27CB5D3E2ADC}"/>
                  </a:ext>
                </a:extLst>
              </p:cNvPr>
              <p:cNvGrpSpPr/>
              <p:nvPr/>
            </p:nvGrpSpPr>
            <p:grpSpPr>
              <a:xfrm>
                <a:off x="476249" y="2879229"/>
                <a:ext cx="972000" cy="270061"/>
                <a:chOff x="476249" y="2879229"/>
                <a:chExt cx="972000" cy="270061"/>
              </a:xfrm>
            </p:grpSpPr>
            <p:sp>
              <p:nvSpPr>
                <p:cNvPr id="4" name="직사각형 3">
                  <a:extLst>
                    <a:ext uri="{FF2B5EF4-FFF2-40B4-BE49-F238E27FC236}">
                      <a16:creationId xmlns:a16="http://schemas.microsoft.com/office/drawing/2014/main" id="{115AC9E9-3141-49C0-8F9F-B8808AD9DD4A}"/>
                    </a:ext>
                  </a:extLst>
                </p:cNvPr>
                <p:cNvSpPr/>
                <p:nvPr/>
              </p:nvSpPr>
              <p:spPr>
                <a:xfrm>
                  <a:off x="476250" y="2879229"/>
                  <a:ext cx="942975" cy="241070"/>
                </a:xfrm>
                <a:prstGeom prst="rect">
                  <a:avLst/>
                </a:prstGeom>
                <a:solidFill>
                  <a:srgbClr val="93CBF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dist" defTabSz="914400">
                    <a:defRPr/>
                  </a:pPr>
                  <a:r>
                    <a:rPr lang="ko-KR" altLang="en-US" sz="1300" b="1" spc="-50" dirty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수행기관</a:t>
                  </a:r>
                </a:p>
              </p:txBody>
            </p:sp>
            <p:cxnSp>
              <p:nvCxnSpPr>
                <p:cNvPr id="8" name="직선 연결선 7">
                  <a:extLst>
                    <a:ext uri="{FF2B5EF4-FFF2-40B4-BE49-F238E27FC236}">
                      <a16:creationId xmlns:a16="http://schemas.microsoft.com/office/drawing/2014/main" id="{9AF8D251-4CF0-4BFE-BD8A-390ECC737A2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6249" y="3149290"/>
                  <a:ext cx="972000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7033F679-3BC9-4A24-B49E-942DD6BBE10A}"/>
                  </a:ext>
                </a:extLst>
              </p:cNvPr>
              <p:cNvGrpSpPr/>
              <p:nvPr/>
            </p:nvGrpSpPr>
            <p:grpSpPr>
              <a:xfrm>
                <a:off x="1611300" y="2845876"/>
                <a:ext cx="4858560" cy="303414"/>
                <a:chOff x="1611300" y="2845876"/>
                <a:chExt cx="4858560" cy="303414"/>
              </a:xfrm>
            </p:grpSpPr>
            <p:cxnSp>
              <p:nvCxnSpPr>
                <p:cNvPr id="27" name="직선 연결선 26">
                  <a:extLst>
                    <a:ext uri="{FF2B5EF4-FFF2-40B4-BE49-F238E27FC236}">
                      <a16:creationId xmlns:a16="http://schemas.microsoft.com/office/drawing/2014/main" id="{C310DE09-130F-4320-AB74-BAB1FDF20F4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49849" y="3149290"/>
                  <a:ext cx="4820011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직사각형 12">
                  <a:extLst>
                    <a:ext uri="{FF2B5EF4-FFF2-40B4-BE49-F238E27FC236}">
                      <a16:creationId xmlns:a16="http://schemas.microsoft.com/office/drawing/2014/main" id="{1F020462-9BA4-4F3C-9289-CCE5A2C3EF41}"/>
                    </a:ext>
                  </a:extLst>
                </p:cNvPr>
                <p:cNvSpPr/>
                <p:nvPr/>
              </p:nvSpPr>
              <p:spPr>
                <a:xfrm>
                  <a:off x="1611300" y="2845876"/>
                  <a:ext cx="4610100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1300" b="1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한국생산성본부</a:t>
                  </a:r>
                  <a:r>
                    <a:rPr lang="ko-KR" altLang="en-US" sz="11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  </a:t>
                  </a:r>
                  <a:r>
                    <a:rPr lang="en-US" altLang="ko-KR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(</a:t>
                  </a:r>
                  <a:r>
                    <a:rPr lang="ko-KR" altLang="en-US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온라인 신청서에 반드시 체크</a:t>
                  </a:r>
                  <a:r>
                    <a:rPr lang="en-US" altLang="ko-KR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)</a:t>
                  </a:r>
                  <a:endParaRPr lang="ko-KR" altLang="en-US" dirty="0">
                    <a:latin typeface="나눔스퀘어" panose="020B0600000101010101" pitchFamily="50" charset="-127"/>
                    <a:ea typeface="나눔스퀘어" panose="020B0600000101010101" pitchFamily="50" charset="-127"/>
                  </a:endParaRPr>
                </a:p>
              </p:txBody>
            </p:sp>
          </p:grpSp>
        </p:grp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4D9C0FE6-120A-47C1-B355-A97D94D2EB1C}"/>
              </a:ext>
            </a:extLst>
          </p:cNvPr>
          <p:cNvGrpSpPr/>
          <p:nvPr/>
        </p:nvGrpSpPr>
        <p:grpSpPr>
          <a:xfrm>
            <a:off x="390524" y="2689005"/>
            <a:ext cx="6076951" cy="303414"/>
            <a:chOff x="476249" y="3255156"/>
            <a:chExt cx="6076951" cy="303414"/>
          </a:xfrm>
        </p:grpSpPr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0975B2D0-B296-4256-8BC7-DDB413B3714C}"/>
                </a:ext>
              </a:extLst>
            </p:cNvPr>
            <p:cNvSpPr/>
            <p:nvPr/>
          </p:nvSpPr>
          <p:spPr>
            <a:xfrm>
              <a:off x="1637925" y="3283314"/>
              <a:ext cx="1044000" cy="240605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0A40A345-B0E5-42CB-BB2B-B368E9230D02}"/>
                </a:ext>
              </a:extLst>
            </p:cNvPr>
            <p:cNvGrpSpPr/>
            <p:nvPr/>
          </p:nvGrpSpPr>
          <p:grpSpPr>
            <a:xfrm>
              <a:off x="476249" y="3255156"/>
              <a:ext cx="6076951" cy="303414"/>
              <a:chOff x="476249" y="2845876"/>
              <a:chExt cx="6076951" cy="303414"/>
            </a:xfrm>
          </p:grpSpPr>
          <p:grpSp>
            <p:nvGrpSpPr>
              <p:cNvPr id="41" name="그룹 40">
                <a:extLst>
                  <a:ext uri="{FF2B5EF4-FFF2-40B4-BE49-F238E27FC236}">
                    <a16:creationId xmlns:a16="http://schemas.microsoft.com/office/drawing/2014/main" id="{62E44BAC-A99B-4FB9-A000-1ABD56189DBD}"/>
                  </a:ext>
                </a:extLst>
              </p:cNvPr>
              <p:cNvGrpSpPr/>
              <p:nvPr/>
            </p:nvGrpSpPr>
            <p:grpSpPr>
              <a:xfrm>
                <a:off x="476249" y="2879229"/>
                <a:ext cx="972000" cy="270061"/>
                <a:chOff x="476249" y="2879229"/>
                <a:chExt cx="972000" cy="270061"/>
              </a:xfrm>
            </p:grpSpPr>
            <p:sp>
              <p:nvSpPr>
                <p:cNvPr id="47" name="직사각형 46">
                  <a:extLst>
                    <a:ext uri="{FF2B5EF4-FFF2-40B4-BE49-F238E27FC236}">
                      <a16:creationId xmlns:a16="http://schemas.microsoft.com/office/drawing/2014/main" id="{CD391B79-D23A-4C1C-8D19-60C8778356B8}"/>
                    </a:ext>
                  </a:extLst>
                </p:cNvPr>
                <p:cNvSpPr/>
                <p:nvPr/>
              </p:nvSpPr>
              <p:spPr>
                <a:xfrm>
                  <a:off x="476250" y="2879229"/>
                  <a:ext cx="942975" cy="241070"/>
                </a:xfrm>
                <a:prstGeom prst="rect">
                  <a:avLst/>
                </a:prstGeom>
                <a:solidFill>
                  <a:srgbClr val="93CBF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dist" defTabSz="914400">
                    <a:defRPr/>
                  </a:pPr>
                  <a:r>
                    <a:rPr lang="ko-KR" altLang="en-US" sz="1300" b="1" spc="-50" dirty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비용</a:t>
                  </a:r>
                </a:p>
              </p:txBody>
            </p:sp>
            <p:cxnSp>
              <p:nvCxnSpPr>
                <p:cNvPr id="48" name="직선 연결선 47">
                  <a:extLst>
                    <a:ext uri="{FF2B5EF4-FFF2-40B4-BE49-F238E27FC236}">
                      <a16:creationId xmlns:a16="http://schemas.microsoft.com/office/drawing/2014/main" id="{DE4E06C3-8D91-405E-9F65-0457233BDD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6249" y="3149290"/>
                  <a:ext cx="972000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그룹 41">
                <a:extLst>
                  <a:ext uri="{FF2B5EF4-FFF2-40B4-BE49-F238E27FC236}">
                    <a16:creationId xmlns:a16="http://schemas.microsoft.com/office/drawing/2014/main" id="{DE41FDE7-60B3-41BD-91BE-3F8FBC838785}"/>
                  </a:ext>
                </a:extLst>
              </p:cNvPr>
              <p:cNvGrpSpPr/>
              <p:nvPr/>
            </p:nvGrpSpPr>
            <p:grpSpPr>
              <a:xfrm>
                <a:off x="1611300" y="2845876"/>
                <a:ext cx="4941900" cy="303414"/>
                <a:chOff x="1611300" y="2845876"/>
                <a:chExt cx="4941900" cy="303414"/>
              </a:xfrm>
            </p:grpSpPr>
            <p:cxnSp>
              <p:nvCxnSpPr>
                <p:cNvPr id="45" name="직선 연결선 44">
                  <a:extLst>
                    <a:ext uri="{FF2B5EF4-FFF2-40B4-BE49-F238E27FC236}">
                      <a16:creationId xmlns:a16="http://schemas.microsoft.com/office/drawing/2014/main" id="{2A792B61-CBB1-4D38-A3F3-AD75EA00E0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49849" y="3149290"/>
                  <a:ext cx="4820011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직사각형 45">
                  <a:extLst>
                    <a:ext uri="{FF2B5EF4-FFF2-40B4-BE49-F238E27FC236}">
                      <a16:creationId xmlns:a16="http://schemas.microsoft.com/office/drawing/2014/main" id="{2CDBA82A-4973-4DFE-8007-DF4CBBC1E3B0}"/>
                    </a:ext>
                  </a:extLst>
                </p:cNvPr>
                <p:cNvSpPr/>
                <p:nvPr/>
              </p:nvSpPr>
              <p:spPr>
                <a:xfrm>
                  <a:off x="1611300" y="2845876"/>
                  <a:ext cx="4941900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전액 </a:t>
                  </a:r>
                  <a:r>
                    <a:rPr lang="ko-KR" altLang="en-US" sz="1300" b="1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무료</a:t>
                  </a: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지원  </a:t>
                  </a:r>
                  <a:r>
                    <a:rPr lang="en-US" altLang="ko-KR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(</a:t>
                  </a:r>
                  <a:r>
                    <a:rPr lang="ko-KR" altLang="en-US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상시 근로자 수 </a:t>
                  </a:r>
                  <a:r>
                    <a:rPr lang="en-US" altLang="ko-KR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300</a:t>
                  </a:r>
                  <a:r>
                    <a:rPr lang="ko-KR" altLang="en-US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명 이상 기업의 경우 일부 </a:t>
                  </a:r>
                  <a:r>
                    <a:rPr lang="ko-KR" altLang="en-US" sz="1050" dirty="0" err="1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자부담</a:t>
                  </a:r>
                  <a:r>
                    <a:rPr lang="ko-KR" altLang="en-US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 발생</a:t>
                  </a:r>
                  <a:r>
                    <a:rPr lang="en-US" altLang="ko-KR" sz="105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)</a:t>
                  </a:r>
                  <a:endParaRPr lang="ko-KR" altLang="en-US" dirty="0">
                    <a:latin typeface="나눔스퀘어" panose="020B0600000101010101" pitchFamily="50" charset="-127"/>
                    <a:ea typeface="나눔스퀘어" panose="020B0600000101010101" pitchFamily="50" charset="-127"/>
                  </a:endParaRPr>
                </a:p>
              </p:txBody>
            </p:sp>
          </p:grpSp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DDF97DA2-720D-40E0-99DC-3705D74829CE}"/>
              </a:ext>
            </a:extLst>
          </p:cNvPr>
          <p:cNvGrpSpPr/>
          <p:nvPr/>
        </p:nvGrpSpPr>
        <p:grpSpPr>
          <a:xfrm>
            <a:off x="390524" y="3170882"/>
            <a:ext cx="6076951" cy="1242058"/>
            <a:chOff x="476249" y="3674495"/>
            <a:chExt cx="6076951" cy="1242058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48D9CC50-664D-47D2-8740-B9EBFE33A164}"/>
                </a:ext>
              </a:extLst>
            </p:cNvPr>
            <p:cNvSpPr/>
            <p:nvPr/>
          </p:nvSpPr>
          <p:spPr>
            <a:xfrm>
              <a:off x="1653419" y="3987414"/>
              <a:ext cx="4815644" cy="8497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latinLnBrk="0">
                <a:spcBef>
                  <a:spcPts val="454"/>
                </a:spcBef>
                <a:tabLst>
                  <a:tab pos="89339" algn="l"/>
                </a:tabLst>
                <a:defRPr/>
              </a:pPr>
              <a:r>
                <a:rPr lang="en-US" altLang="ko-KR" sz="1100" b="1" spc="-50" dirty="0">
                  <a:solidFill>
                    <a:srgbClr val="C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[</a:t>
              </a:r>
              <a:r>
                <a:rPr lang="ko-KR" altLang="en-US" sz="1100" b="1" spc="-50" dirty="0">
                  <a:solidFill>
                    <a:srgbClr val="C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참여제한</a:t>
              </a:r>
              <a:r>
                <a:rPr lang="en-US" altLang="ko-KR" sz="1100" b="1" spc="-50" dirty="0">
                  <a:solidFill>
                    <a:srgbClr val="C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] </a:t>
              </a:r>
            </a:p>
            <a:p>
              <a:pPr lvl="0" latinLnBrk="0">
                <a:lnSpc>
                  <a:spcPct val="150000"/>
                </a:lnSpc>
                <a:spcBef>
                  <a:spcPts val="454"/>
                </a:spcBef>
                <a:tabLst>
                  <a:tab pos="89339" algn="l"/>
                </a:tabLst>
                <a:defRPr/>
              </a:pP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근로자수 </a:t>
              </a:r>
              <a:r>
                <a:rPr lang="en-US" altLang="ko-KR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20</a:t>
              </a: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인 미만</a:t>
              </a:r>
              <a:r>
                <a:rPr lang="en-US" altLang="ko-KR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 </a:t>
              </a: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사업장</a:t>
              </a:r>
              <a:r>
                <a:rPr lang="en-US" altLang="ko-KR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, </a:t>
              </a: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상호출자제한기업집단</a:t>
              </a:r>
              <a:r>
                <a:rPr lang="en-US" altLang="ko-KR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, </a:t>
              </a:r>
            </a:p>
            <a:p>
              <a:pPr lvl="0" latinLnBrk="0">
                <a:lnSpc>
                  <a:spcPct val="150000"/>
                </a:lnSpc>
                <a:spcBef>
                  <a:spcPts val="454"/>
                </a:spcBef>
                <a:tabLst>
                  <a:tab pos="89339" algn="l"/>
                </a:tabLst>
                <a:defRPr/>
              </a:pP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최근 </a:t>
              </a:r>
              <a:r>
                <a:rPr lang="en-US" altLang="ko-KR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3</a:t>
              </a:r>
              <a:r>
                <a:rPr lang="ko-KR" altLang="en-US" sz="1050" dirty="0">
                  <a:solidFill>
                    <a:prstClr val="black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년간 임금체불</a:t>
              </a:r>
              <a:r>
                <a:rPr lang="en-US" altLang="ko-KR" sz="1050" dirty="0">
                  <a:solidFill>
                    <a:prstClr val="black"/>
                  </a:solidFill>
                  <a:latin typeface="Arial Narrow" panose="020B0606020202030204" pitchFamily="34" charset="0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·</a:t>
              </a:r>
              <a:r>
                <a:rPr lang="ko-KR" altLang="en-US" sz="1050" dirty="0">
                  <a:solidFill>
                    <a:prstClr val="black"/>
                  </a:solidFill>
                  <a:latin typeface="Arial Narrow" panose="020B0606020202030204" pitchFamily="34" charset="0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산업재해로 명단 공표된 사업장</a:t>
              </a:r>
              <a:endParaRPr lang="ko-KR" altLang="en-US" sz="105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endParaRPr>
            </a:p>
          </p:txBody>
        </p:sp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283DA3A9-86C7-4675-940A-7C4A7313666A}"/>
                </a:ext>
              </a:extLst>
            </p:cNvPr>
            <p:cNvSpPr/>
            <p:nvPr/>
          </p:nvSpPr>
          <p:spPr>
            <a:xfrm>
              <a:off x="1637925" y="3702653"/>
              <a:ext cx="4696200" cy="240605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FF9B40B2-0F0E-4A17-9E74-75DEF007078B}"/>
                </a:ext>
              </a:extLst>
            </p:cNvPr>
            <p:cNvGrpSpPr/>
            <p:nvPr/>
          </p:nvGrpSpPr>
          <p:grpSpPr>
            <a:xfrm>
              <a:off x="476249" y="3707848"/>
              <a:ext cx="972000" cy="270061"/>
              <a:chOff x="476249" y="2879229"/>
              <a:chExt cx="972000" cy="270061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99E09DB2-564A-4CF9-8E6E-E6E44083CA9E}"/>
                  </a:ext>
                </a:extLst>
              </p:cNvPr>
              <p:cNvSpPr/>
              <p:nvPr/>
            </p:nvSpPr>
            <p:spPr>
              <a:xfrm>
                <a:off x="476250" y="2879229"/>
                <a:ext cx="942975" cy="241070"/>
              </a:xfrm>
              <a:prstGeom prst="rect">
                <a:avLst/>
              </a:prstGeom>
              <a:solidFill>
                <a:srgbClr val="93CBF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dist" defTabSz="914400">
                  <a:defRPr/>
                </a:pPr>
                <a:r>
                  <a:rPr lang="ko-KR" altLang="en-US" sz="1300" b="1" spc="-50" dirty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신청자격</a:t>
                </a:r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F745A814-86CF-4FA5-A8FF-1001CDAF78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6249" y="3149290"/>
                <a:ext cx="972000" cy="0"/>
              </a:xfrm>
              <a:prstGeom prst="line">
                <a:avLst/>
              </a:prstGeom>
              <a:ln w="15875">
                <a:solidFill>
                  <a:srgbClr val="569CC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5DC67190-00F2-427C-8CC3-1290E91FC524}"/>
                </a:ext>
              </a:extLst>
            </p:cNvPr>
            <p:cNvCxnSpPr>
              <a:cxnSpLocks/>
            </p:cNvCxnSpPr>
            <p:nvPr/>
          </p:nvCxnSpPr>
          <p:spPr>
            <a:xfrm>
              <a:off x="1649849" y="4916553"/>
              <a:ext cx="4820011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9C4941CD-993B-410D-9B8C-D95723D502E9}"/>
                </a:ext>
              </a:extLst>
            </p:cNvPr>
            <p:cNvSpPr/>
            <p:nvPr/>
          </p:nvSpPr>
          <p:spPr>
            <a:xfrm>
              <a:off x="1611300" y="3674495"/>
              <a:ext cx="49419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30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일터혁신에 대한 필요성과 의지가 있는 사업장 </a:t>
              </a:r>
              <a:r>
                <a:rPr lang="en-US" altLang="ko-KR" sz="1300" b="1" u="sng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(50</a:t>
              </a:r>
              <a:r>
                <a:rPr lang="ko-KR" altLang="en-US" sz="1300" b="1" u="sng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인 이상 우대</a:t>
              </a:r>
              <a:r>
                <a:rPr lang="en-US" altLang="ko-KR" sz="1300" b="1" u="sng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)</a:t>
              </a:r>
              <a:endParaRPr lang="ko-KR" altLang="en-US" sz="1300" b="1" u="sng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8A81BEC3-3F58-44C7-BF59-42C29F513290}"/>
              </a:ext>
            </a:extLst>
          </p:cNvPr>
          <p:cNvGrpSpPr/>
          <p:nvPr/>
        </p:nvGrpSpPr>
        <p:grpSpPr>
          <a:xfrm>
            <a:off x="381000" y="4795710"/>
            <a:ext cx="972000" cy="213148"/>
            <a:chOff x="476249" y="2879229"/>
            <a:chExt cx="972000" cy="270061"/>
          </a:xfrm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A1CF652F-970D-4592-9D7D-86C0E3859B01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93CB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 defTabSz="914400">
                <a:defRPr/>
              </a:pPr>
              <a:r>
                <a:rPr lang="ko-KR" altLang="en-US" sz="1300" b="1" spc="-50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신청유형</a:t>
              </a:r>
            </a:p>
          </p:txBody>
        </p:sp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E893988D-CB06-4795-A321-452FA84D3041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1E969BC1-31D1-4E9D-8C22-8DDB30C70ADE}"/>
              </a:ext>
            </a:extLst>
          </p:cNvPr>
          <p:cNvGrpSpPr/>
          <p:nvPr/>
        </p:nvGrpSpPr>
        <p:grpSpPr>
          <a:xfrm>
            <a:off x="285318" y="1671510"/>
            <a:ext cx="3143682" cy="377389"/>
            <a:chOff x="239461" y="1072713"/>
            <a:chExt cx="3143682" cy="377389"/>
          </a:xfrm>
        </p:grpSpPr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DE2BBBFB-4CBE-4720-A346-B0588DAA7F6E}"/>
                </a:ext>
              </a:extLst>
            </p:cNvPr>
            <p:cNvGrpSpPr/>
            <p:nvPr/>
          </p:nvGrpSpPr>
          <p:grpSpPr>
            <a:xfrm>
              <a:off x="288049" y="1113285"/>
              <a:ext cx="2912351" cy="336817"/>
              <a:chOff x="288049" y="1113285"/>
              <a:chExt cx="2912351" cy="336817"/>
            </a:xfrm>
          </p:grpSpPr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985CF935-8985-4E26-AC24-0760D7A443BA}"/>
                  </a:ext>
                </a:extLst>
              </p:cNvPr>
              <p:cNvSpPr/>
              <p:nvPr/>
            </p:nvSpPr>
            <p:spPr>
              <a:xfrm>
                <a:off x="330994" y="1143000"/>
                <a:ext cx="2869406" cy="30710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33222AA9-AA9D-4FF3-917D-CCFC396EE11C}"/>
                  </a:ext>
                </a:extLst>
              </p:cNvPr>
              <p:cNvSpPr/>
              <p:nvPr/>
            </p:nvSpPr>
            <p:spPr>
              <a:xfrm>
                <a:off x="288049" y="1113285"/>
                <a:ext cx="2888498" cy="24107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0CA5796-4DA2-4C88-8233-806AB70A01AE}"/>
                </a:ext>
              </a:extLst>
            </p:cNvPr>
            <p:cNvSpPr txBox="1"/>
            <p:nvPr/>
          </p:nvSpPr>
          <p:spPr>
            <a:xfrm>
              <a:off x="239461" y="1072713"/>
              <a:ext cx="31436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2025</a:t>
              </a:r>
              <a:r>
                <a:rPr lang="ko-KR" altLang="en-US" sz="16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년 </a:t>
              </a:r>
              <a:r>
                <a:rPr lang="ko-KR" altLang="en-US" sz="16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일터혁신 컨설팅 사업</a:t>
              </a:r>
            </a:p>
          </p:txBody>
        </p:sp>
      </p:grpSp>
      <p:pic>
        <p:nvPicPr>
          <p:cNvPr id="91" name="Picture 3">
            <a:extLst>
              <a:ext uri="{FF2B5EF4-FFF2-40B4-BE49-F238E27FC236}">
                <a16:creationId xmlns:a16="http://schemas.microsoft.com/office/drawing/2014/main" id="{1673F5E6-86F3-499E-8886-697CB0DFD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647" y="8277326"/>
            <a:ext cx="1989814" cy="14304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7" name="그룹 96">
            <a:extLst>
              <a:ext uri="{FF2B5EF4-FFF2-40B4-BE49-F238E27FC236}">
                <a16:creationId xmlns:a16="http://schemas.microsoft.com/office/drawing/2014/main" id="{3F6088BE-2045-4798-9A68-E152852B7DAD}"/>
              </a:ext>
            </a:extLst>
          </p:cNvPr>
          <p:cNvGrpSpPr/>
          <p:nvPr/>
        </p:nvGrpSpPr>
        <p:grpSpPr>
          <a:xfrm>
            <a:off x="687439" y="8277326"/>
            <a:ext cx="2698140" cy="1436079"/>
            <a:chOff x="4297016" y="1153971"/>
            <a:chExt cx="2484784" cy="1782650"/>
          </a:xfrm>
        </p:grpSpPr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7D333247-242C-4CB0-B395-56E520579A4C}"/>
                </a:ext>
              </a:extLst>
            </p:cNvPr>
            <p:cNvSpPr/>
            <p:nvPr/>
          </p:nvSpPr>
          <p:spPr>
            <a:xfrm>
              <a:off x="4297016" y="1265513"/>
              <a:ext cx="2484784" cy="1369403"/>
            </a:xfrm>
            <a:prstGeom prst="rect">
              <a:avLst/>
            </a:prstGeom>
          </p:spPr>
          <p:txBody>
            <a:bodyPr wrap="square">
              <a:spAutoFit/>
              <a:sp3d/>
            </a:bodyPr>
            <a:lstStyle/>
            <a:p>
              <a:pPr marL="87313" indent="-87313" algn="ctr" latinLnBrk="0">
                <a:lnSpc>
                  <a:spcPct val="130000"/>
                </a:lnSpc>
              </a:pPr>
              <a:r>
                <a:rPr lang="ko-KR" altLang="en-US" sz="16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일터혁신 관행과</a:t>
              </a:r>
              <a:br>
                <a:rPr lang="en-US" altLang="ko-KR" sz="16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</a:br>
              <a:r>
                <a:rPr lang="ko-KR" altLang="en-US" sz="16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시스템 내재화</a:t>
              </a:r>
              <a:r>
                <a:rPr lang="ko-KR" altLang="en-US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를 통한</a:t>
              </a:r>
              <a:br>
                <a:rPr lang="en-US" altLang="ko-KR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</a:br>
              <a:r>
                <a:rPr lang="ko-KR" altLang="en-US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중장기적 지속 가능한 </a:t>
              </a:r>
              <a:endParaRPr lang="en-US" altLang="ko-KR" sz="1400" b="1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  <a:p>
              <a:pPr marL="87313" indent="-87313" algn="ctr" latinLnBrk="0">
                <a:lnSpc>
                  <a:spcPct val="130000"/>
                </a:lnSpc>
              </a:pPr>
              <a:r>
                <a:rPr lang="ko-KR" altLang="en-US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G마켓 산스 Medium" panose="02000000000000000000" pitchFamily="50" charset="-127"/>
                  <a:ea typeface="G마켓 산스 Medium" panose="02000000000000000000" pitchFamily="50" charset="-127"/>
                </a:rPr>
                <a:t>성과 창출</a:t>
              </a:r>
              <a:endParaRPr lang="en-US" altLang="ko-KR" sz="1400" b="1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endParaRPr>
            </a:p>
          </p:txBody>
        </p:sp>
        <p:sp>
          <p:nvSpPr>
            <p:cNvPr id="99" name="Freeform 6">
              <a:extLst>
                <a:ext uri="{FF2B5EF4-FFF2-40B4-BE49-F238E27FC236}">
                  <a16:creationId xmlns:a16="http://schemas.microsoft.com/office/drawing/2014/main" id="{33D3BC83-EE66-4969-B151-8728016A60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4872" y="1153971"/>
              <a:ext cx="247450" cy="172975"/>
            </a:xfrm>
            <a:custGeom>
              <a:avLst/>
              <a:gdLst>
                <a:gd name="T0" fmla="*/ 43 w 87"/>
                <a:gd name="T1" fmla="*/ 40 h 61"/>
                <a:gd name="T2" fmla="*/ 36 w 87"/>
                <a:gd name="T3" fmla="*/ 55 h 61"/>
                <a:gd name="T4" fmla="*/ 22 w 87"/>
                <a:gd name="T5" fmla="*/ 61 h 61"/>
                <a:gd name="T6" fmla="*/ 6 w 87"/>
                <a:gd name="T7" fmla="*/ 53 h 61"/>
                <a:gd name="T8" fmla="*/ 0 w 87"/>
                <a:gd name="T9" fmla="*/ 36 h 61"/>
                <a:gd name="T10" fmla="*/ 32 w 87"/>
                <a:gd name="T11" fmla="*/ 0 h 61"/>
                <a:gd name="T12" fmla="*/ 35 w 87"/>
                <a:gd name="T13" fmla="*/ 5 h 61"/>
                <a:gd name="T14" fmla="*/ 24 w 87"/>
                <a:gd name="T15" fmla="*/ 19 h 61"/>
                <a:gd name="T16" fmla="*/ 28 w 87"/>
                <a:gd name="T17" fmla="*/ 23 h 61"/>
                <a:gd name="T18" fmla="*/ 38 w 87"/>
                <a:gd name="T19" fmla="*/ 27 h 61"/>
                <a:gd name="T20" fmla="*/ 43 w 87"/>
                <a:gd name="T21" fmla="*/ 40 h 61"/>
                <a:gd name="T22" fmla="*/ 87 w 87"/>
                <a:gd name="T23" fmla="*/ 40 h 61"/>
                <a:gd name="T24" fmla="*/ 81 w 87"/>
                <a:gd name="T25" fmla="*/ 55 h 61"/>
                <a:gd name="T26" fmla="*/ 67 w 87"/>
                <a:gd name="T27" fmla="*/ 61 h 61"/>
                <a:gd name="T28" fmla="*/ 51 w 87"/>
                <a:gd name="T29" fmla="*/ 53 h 61"/>
                <a:gd name="T30" fmla="*/ 45 w 87"/>
                <a:gd name="T31" fmla="*/ 36 h 61"/>
                <a:gd name="T32" fmla="*/ 76 w 87"/>
                <a:gd name="T33" fmla="*/ 0 h 61"/>
                <a:gd name="T34" fmla="*/ 79 w 87"/>
                <a:gd name="T35" fmla="*/ 5 h 61"/>
                <a:gd name="T36" fmla="*/ 68 w 87"/>
                <a:gd name="T37" fmla="*/ 19 h 61"/>
                <a:gd name="T38" fmla="*/ 73 w 87"/>
                <a:gd name="T39" fmla="*/ 23 h 61"/>
                <a:gd name="T40" fmla="*/ 82 w 87"/>
                <a:gd name="T41" fmla="*/ 27 h 61"/>
                <a:gd name="T42" fmla="*/ 87 w 87"/>
                <a:gd name="T43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61">
                  <a:moveTo>
                    <a:pt x="43" y="40"/>
                  </a:moveTo>
                  <a:cubicBezTo>
                    <a:pt x="43" y="46"/>
                    <a:pt x="40" y="51"/>
                    <a:pt x="36" y="55"/>
                  </a:cubicBezTo>
                  <a:cubicBezTo>
                    <a:pt x="32" y="59"/>
                    <a:pt x="28" y="61"/>
                    <a:pt x="22" y="61"/>
                  </a:cubicBezTo>
                  <a:cubicBezTo>
                    <a:pt x="15" y="61"/>
                    <a:pt x="10" y="58"/>
                    <a:pt x="6" y="53"/>
                  </a:cubicBezTo>
                  <a:cubicBezTo>
                    <a:pt x="2" y="49"/>
                    <a:pt x="0" y="43"/>
                    <a:pt x="0" y="36"/>
                  </a:cubicBezTo>
                  <a:cubicBezTo>
                    <a:pt x="0" y="24"/>
                    <a:pt x="11" y="12"/>
                    <a:pt x="32" y="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8" y="11"/>
                    <a:pt x="24" y="16"/>
                    <a:pt x="24" y="19"/>
                  </a:cubicBezTo>
                  <a:cubicBezTo>
                    <a:pt x="24" y="20"/>
                    <a:pt x="25" y="22"/>
                    <a:pt x="28" y="23"/>
                  </a:cubicBezTo>
                  <a:cubicBezTo>
                    <a:pt x="33" y="24"/>
                    <a:pt x="36" y="26"/>
                    <a:pt x="38" y="27"/>
                  </a:cubicBezTo>
                  <a:cubicBezTo>
                    <a:pt x="41" y="30"/>
                    <a:pt x="43" y="34"/>
                    <a:pt x="43" y="40"/>
                  </a:cubicBezTo>
                  <a:close/>
                  <a:moveTo>
                    <a:pt x="87" y="40"/>
                  </a:moveTo>
                  <a:cubicBezTo>
                    <a:pt x="87" y="46"/>
                    <a:pt x="85" y="51"/>
                    <a:pt x="81" y="55"/>
                  </a:cubicBezTo>
                  <a:cubicBezTo>
                    <a:pt x="77" y="59"/>
                    <a:pt x="72" y="61"/>
                    <a:pt x="67" y="61"/>
                  </a:cubicBezTo>
                  <a:cubicBezTo>
                    <a:pt x="60" y="61"/>
                    <a:pt x="55" y="58"/>
                    <a:pt x="51" y="53"/>
                  </a:cubicBezTo>
                  <a:cubicBezTo>
                    <a:pt x="47" y="49"/>
                    <a:pt x="45" y="43"/>
                    <a:pt x="45" y="36"/>
                  </a:cubicBezTo>
                  <a:cubicBezTo>
                    <a:pt x="45" y="24"/>
                    <a:pt x="55" y="12"/>
                    <a:pt x="76" y="0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1"/>
                    <a:pt x="68" y="16"/>
                    <a:pt x="68" y="19"/>
                  </a:cubicBezTo>
                  <a:cubicBezTo>
                    <a:pt x="68" y="20"/>
                    <a:pt x="70" y="22"/>
                    <a:pt x="73" y="23"/>
                  </a:cubicBezTo>
                  <a:cubicBezTo>
                    <a:pt x="78" y="24"/>
                    <a:pt x="81" y="26"/>
                    <a:pt x="82" y="27"/>
                  </a:cubicBezTo>
                  <a:cubicBezTo>
                    <a:pt x="85" y="30"/>
                    <a:pt x="87" y="34"/>
                    <a:pt x="87" y="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3d/>
            </a:bodyPr>
            <a:lstStyle/>
            <a:p>
              <a:endParaRPr lang="ko-KR" altLang="en-US" sz="180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</a:endParaRPr>
            </a:p>
          </p:txBody>
        </p:sp>
        <p:sp>
          <p:nvSpPr>
            <p:cNvPr id="101" name="Freeform 6">
              <a:extLst>
                <a:ext uri="{FF2B5EF4-FFF2-40B4-BE49-F238E27FC236}">
                  <a16:creationId xmlns:a16="http://schemas.microsoft.com/office/drawing/2014/main" id="{31486004-462F-42CC-91CB-D69ED6085419}"/>
                </a:ext>
              </a:extLst>
            </p:cNvPr>
            <p:cNvSpPr>
              <a:spLocks noEditPoints="1"/>
            </p:cNvSpPr>
            <p:nvPr/>
          </p:nvSpPr>
          <p:spPr bwMode="auto">
            <a:xfrm flipH="1" flipV="1">
              <a:off x="6499416" y="2763646"/>
              <a:ext cx="247450" cy="172975"/>
            </a:xfrm>
            <a:custGeom>
              <a:avLst/>
              <a:gdLst>
                <a:gd name="T0" fmla="*/ 43 w 87"/>
                <a:gd name="T1" fmla="*/ 40 h 61"/>
                <a:gd name="T2" fmla="*/ 36 w 87"/>
                <a:gd name="T3" fmla="*/ 55 h 61"/>
                <a:gd name="T4" fmla="*/ 22 w 87"/>
                <a:gd name="T5" fmla="*/ 61 h 61"/>
                <a:gd name="T6" fmla="*/ 6 w 87"/>
                <a:gd name="T7" fmla="*/ 53 h 61"/>
                <a:gd name="T8" fmla="*/ 0 w 87"/>
                <a:gd name="T9" fmla="*/ 36 h 61"/>
                <a:gd name="T10" fmla="*/ 32 w 87"/>
                <a:gd name="T11" fmla="*/ 0 h 61"/>
                <a:gd name="T12" fmla="*/ 35 w 87"/>
                <a:gd name="T13" fmla="*/ 5 h 61"/>
                <a:gd name="T14" fmla="*/ 24 w 87"/>
                <a:gd name="T15" fmla="*/ 19 h 61"/>
                <a:gd name="T16" fmla="*/ 28 w 87"/>
                <a:gd name="T17" fmla="*/ 23 h 61"/>
                <a:gd name="T18" fmla="*/ 38 w 87"/>
                <a:gd name="T19" fmla="*/ 27 h 61"/>
                <a:gd name="T20" fmla="*/ 43 w 87"/>
                <a:gd name="T21" fmla="*/ 40 h 61"/>
                <a:gd name="T22" fmla="*/ 87 w 87"/>
                <a:gd name="T23" fmla="*/ 40 h 61"/>
                <a:gd name="T24" fmla="*/ 81 w 87"/>
                <a:gd name="T25" fmla="*/ 55 h 61"/>
                <a:gd name="T26" fmla="*/ 67 w 87"/>
                <a:gd name="T27" fmla="*/ 61 h 61"/>
                <a:gd name="T28" fmla="*/ 51 w 87"/>
                <a:gd name="T29" fmla="*/ 53 h 61"/>
                <a:gd name="T30" fmla="*/ 45 w 87"/>
                <a:gd name="T31" fmla="*/ 36 h 61"/>
                <a:gd name="T32" fmla="*/ 76 w 87"/>
                <a:gd name="T33" fmla="*/ 0 h 61"/>
                <a:gd name="T34" fmla="*/ 79 w 87"/>
                <a:gd name="T35" fmla="*/ 5 h 61"/>
                <a:gd name="T36" fmla="*/ 68 w 87"/>
                <a:gd name="T37" fmla="*/ 19 h 61"/>
                <a:gd name="T38" fmla="*/ 73 w 87"/>
                <a:gd name="T39" fmla="*/ 23 h 61"/>
                <a:gd name="T40" fmla="*/ 82 w 87"/>
                <a:gd name="T41" fmla="*/ 27 h 61"/>
                <a:gd name="T42" fmla="*/ 87 w 87"/>
                <a:gd name="T43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61">
                  <a:moveTo>
                    <a:pt x="43" y="40"/>
                  </a:moveTo>
                  <a:cubicBezTo>
                    <a:pt x="43" y="46"/>
                    <a:pt x="40" y="51"/>
                    <a:pt x="36" y="55"/>
                  </a:cubicBezTo>
                  <a:cubicBezTo>
                    <a:pt x="32" y="59"/>
                    <a:pt x="28" y="61"/>
                    <a:pt x="22" y="61"/>
                  </a:cubicBezTo>
                  <a:cubicBezTo>
                    <a:pt x="15" y="61"/>
                    <a:pt x="10" y="58"/>
                    <a:pt x="6" y="53"/>
                  </a:cubicBezTo>
                  <a:cubicBezTo>
                    <a:pt x="2" y="49"/>
                    <a:pt x="0" y="43"/>
                    <a:pt x="0" y="36"/>
                  </a:cubicBezTo>
                  <a:cubicBezTo>
                    <a:pt x="0" y="24"/>
                    <a:pt x="11" y="12"/>
                    <a:pt x="32" y="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8" y="11"/>
                    <a:pt x="24" y="16"/>
                    <a:pt x="24" y="19"/>
                  </a:cubicBezTo>
                  <a:cubicBezTo>
                    <a:pt x="24" y="20"/>
                    <a:pt x="25" y="22"/>
                    <a:pt x="28" y="23"/>
                  </a:cubicBezTo>
                  <a:cubicBezTo>
                    <a:pt x="33" y="24"/>
                    <a:pt x="36" y="26"/>
                    <a:pt x="38" y="27"/>
                  </a:cubicBezTo>
                  <a:cubicBezTo>
                    <a:pt x="41" y="30"/>
                    <a:pt x="43" y="34"/>
                    <a:pt x="43" y="40"/>
                  </a:cubicBezTo>
                  <a:close/>
                  <a:moveTo>
                    <a:pt x="87" y="40"/>
                  </a:moveTo>
                  <a:cubicBezTo>
                    <a:pt x="87" y="46"/>
                    <a:pt x="85" y="51"/>
                    <a:pt x="81" y="55"/>
                  </a:cubicBezTo>
                  <a:cubicBezTo>
                    <a:pt x="77" y="59"/>
                    <a:pt x="72" y="61"/>
                    <a:pt x="67" y="61"/>
                  </a:cubicBezTo>
                  <a:cubicBezTo>
                    <a:pt x="60" y="61"/>
                    <a:pt x="55" y="58"/>
                    <a:pt x="51" y="53"/>
                  </a:cubicBezTo>
                  <a:cubicBezTo>
                    <a:pt x="47" y="49"/>
                    <a:pt x="45" y="43"/>
                    <a:pt x="45" y="36"/>
                  </a:cubicBezTo>
                  <a:cubicBezTo>
                    <a:pt x="45" y="24"/>
                    <a:pt x="55" y="12"/>
                    <a:pt x="76" y="0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1"/>
                    <a:pt x="68" y="16"/>
                    <a:pt x="68" y="19"/>
                  </a:cubicBezTo>
                  <a:cubicBezTo>
                    <a:pt x="68" y="20"/>
                    <a:pt x="70" y="22"/>
                    <a:pt x="73" y="23"/>
                  </a:cubicBezTo>
                  <a:cubicBezTo>
                    <a:pt x="78" y="24"/>
                    <a:pt x="81" y="26"/>
                    <a:pt x="82" y="27"/>
                  </a:cubicBezTo>
                  <a:cubicBezTo>
                    <a:pt x="85" y="30"/>
                    <a:pt x="87" y="34"/>
                    <a:pt x="87" y="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3d/>
            </a:bodyPr>
            <a:lstStyle/>
            <a:p>
              <a:endParaRPr lang="ko-KR" altLang="en-US" sz="18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</a:endParaRPr>
            </a:p>
          </p:txBody>
        </p:sp>
        <p:cxnSp>
          <p:nvCxnSpPr>
            <p:cNvPr id="102" name="직선 연결선 101">
              <a:extLst>
                <a:ext uri="{FF2B5EF4-FFF2-40B4-BE49-F238E27FC236}">
                  <a16:creationId xmlns:a16="http://schemas.microsoft.com/office/drawing/2014/main" id="{6E7CFAEE-0489-4E2B-ACF8-A1127403C6C8}"/>
                </a:ext>
              </a:extLst>
            </p:cNvPr>
            <p:cNvCxnSpPr/>
            <p:nvPr/>
          </p:nvCxnSpPr>
          <p:spPr>
            <a:xfrm>
              <a:off x="4708611" y="1206636"/>
              <a:ext cx="1903956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직선 연결선 102">
              <a:extLst>
                <a:ext uri="{FF2B5EF4-FFF2-40B4-BE49-F238E27FC236}">
                  <a16:creationId xmlns:a16="http://schemas.microsoft.com/office/drawing/2014/main" id="{F18F5929-2235-40E4-83F7-B409AACE7ED0}"/>
                </a:ext>
              </a:extLst>
            </p:cNvPr>
            <p:cNvCxnSpPr/>
            <p:nvPr/>
          </p:nvCxnSpPr>
          <p:spPr>
            <a:xfrm>
              <a:off x="4571270" y="2860421"/>
              <a:ext cx="1903956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3160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직사각형 63">
            <a:extLst>
              <a:ext uri="{FF2B5EF4-FFF2-40B4-BE49-F238E27FC236}">
                <a16:creationId xmlns:a16="http://schemas.microsoft.com/office/drawing/2014/main" id="{1DF200F6-DC24-4686-9C55-D51A30AE457A}"/>
              </a:ext>
            </a:extLst>
          </p:cNvPr>
          <p:cNvSpPr/>
          <p:nvPr/>
        </p:nvSpPr>
        <p:spPr>
          <a:xfrm>
            <a:off x="0" y="8118582"/>
            <a:ext cx="6858000" cy="1787417"/>
          </a:xfrm>
          <a:prstGeom prst="rect">
            <a:avLst/>
          </a:prstGeom>
          <a:solidFill>
            <a:srgbClr val="B4E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5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sp>
        <p:nvSpPr>
          <p:cNvPr id="36" name="object 30"/>
          <p:cNvSpPr txBox="1"/>
          <p:nvPr/>
        </p:nvSpPr>
        <p:spPr>
          <a:xfrm>
            <a:off x="488861" y="8224187"/>
            <a:ext cx="6140539" cy="139506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en-US" altLang="ko-KR" sz="1200" b="1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[</a:t>
            </a:r>
            <a:r>
              <a:rPr lang="ko-KR" altLang="en-US" sz="1200" b="1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작성 시 유의사항</a:t>
            </a:r>
            <a:r>
              <a:rPr lang="en-US" altLang="ko-KR" sz="1200" b="1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]</a:t>
            </a:r>
          </a:p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-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업로드 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:  PDF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형식으로 각각의 파일을 번호순서대로 업로드 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(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폴더에 넣어 압축하지 않을 것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)  </a:t>
            </a:r>
          </a:p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-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파일명 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: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번호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제출 </a:t>
            </a:r>
            <a:r>
              <a:rPr lang="ko-KR" altLang="en-US" sz="1200" spc="-100" dirty="0" err="1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서류명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회사명을 기재하며</a:t>
            </a: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,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신청서의 회사명과 동일하게 작성</a:t>
            </a:r>
          </a:p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                </a:t>
            </a:r>
            <a:r>
              <a:rPr lang="ko-KR" altLang="en-US" sz="1200" spc="-100" dirty="0">
                <a:solidFill>
                  <a:schemeClr val="accent4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 </a:t>
            </a:r>
            <a:r>
              <a:rPr lang="ko-KR" altLang="en-US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예</a:t>
            </a:r>
            <a:r>
              <a:rPr lang="en-US" altLang="ko-KR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) 1. </a:t>
            </a:r>
            <a:r>
              <a:rPr lang="ko-KR" altLang="en-US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사업자 등록증</a:t>
            </a:r>
            <a:r>
              <a:rPr lang="en-US" altLang="ko-KR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_(</a:t>
            </a:r>
            <a:r>
              <a:rPr lang="ko-KR" altLang="en-US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주</a:t>
            </a:r>
            <a:r>
              <a:rPr lang="en-US" altLang="ko-KR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)00</a:t>
            </a:r>
            <a:r>
              <a:rPr lang="ko-KR" altLang="en-US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산업</a:t>
            </a:r>
            <a:r>
              <a:rPr lang="en-US" altLang="ko-KR" sz="1200" spc="-100" dirty="0">
                <a:solidFill>
                  <a:srgbClr val="0070C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 </a:t>
            </a:r>
          </a:p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- </a:t>
            </a:r>
            <a:r>
              <a:rPr lang="ko-KR" altLang="en-US" sz="1200" spc="-100" dirty="0" err="1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작성서류는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기업선정 시 중요한 </a:t>
            </a:r>
            <a:r>
              <a:rPr lang="ko-KR" altLang="en-US" sz="1200" spc="-100" dirty="0" err="1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판단자료이므로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 정확하고 성실하게 서류 내 항목 빠짐없이 기입</a:t>
            </a:r>
          </a:p>
          <a:p>
            <a:pPr marL="12700">
              <a:lnSpc>
                <a:spcPct val="120000"/>
              </a:lnSpc>
              <a:spcBef>
                <a:spcPts val="110"/>
              </a:spcBef>
            </a:pPr>
            <a:r>
              <a:rPr lang="en-US" altLang="ko-KR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- </a:t>
            </a:r>
            <a:r>
              <a:rPr lang="ko-KR" altLang="en-US" sz="1200" spc="-100" dirty="0"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rPr>
              <a:t>필요 시 원본 제출을 요구할 수 있으며 제출한 서류는 반환하지 않음</a:t>
            </a:r>
            <a:endParaRPr lang="en-US" altLang="ko-KR" sz="1200" spc="-100" dirty="0">
              <a:latin typeface="나눔스퀘어" panose="020B0600000101010101" pitchFamily="50" charset="-127"/>
              <a:ea typeface="나눔스퀘어" panose="020B0600000101010101" pitchFamily="50" charset="-127"/>
              <a:cs typeface="KoPubWorld돋움체_Pro Medium" panose="00000600000000000000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063FBA7-DF4A-4D0B-8425-895A92C184E7}"/>
              </a:ext>
            </a:extLst>
          </p:cNvPr>
          <p:cNvGrpSpPr/>
          <p:nvPr/>
        </p:nvGrpSpPr>
        <p:grpSpPr>
          <a:xfrm>
            <a:off x="376851" y="2181969"/>
            <a:ext cx="5993611" cy="292388"/>
            <a:chOff x="476249" y="2860956"/>
            <a:chExt cx="5993611" cy="292388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B7F055BE-7557-4273-9976-FAE8DBA31818}"/>
                </a:ext>
              </a:extLst>
            </p:cNvPr>
            <p:cNvSpPr/>
            <p:nvPr/>
          </p:nvSpPr>
          <p:spPr>
            <a:xfrm>
              <a:off x="1675686" y="2879554"/>
              <a:ext cx="4029382" cy="270477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74DADB5C-5A51-423C-B717-9589332F8209}"/>
                </a:ext>
              </a:extLst>
            </p:cNvPr>
            <p:cNvGrpSpPr/>
            <p:nvPr/>
          </p:nvGrpSpPr>
          <p:grpSpPr>
            <a:xfrm>
              <a:off x="476249" y="2860956"/>
              <a:ext cx="5993611" cy="292388"/>
              <a:chOff x="476249" y="2860956"/>
              <a:chExt cx="5993611" cy="292388"/>
            </a:xfrm>
          </p:grpSpPr>
          <p:grpSp>
            <p:nvGrpSpPr>
              <p:cNvPr id="29" name="그룹 28">
                <a:extLst>
                  <a:ext uri="{FF2B5EF4-FFF2-40B4-BE49-F238E27FC236}">
                    <a16:creationId xmlns:a16="http://schemas.microsoft.com/office/drawing/2014/main" id="{9B215730-863E-45FB-9849-E2F52B56F9E0}"/>
                  </a:ext>
                </a:extLst>
              </p:cNvPr>
              <p:cNvGrpSpPr/>
              <p:nvPr/>
            </p:nvGrpSpPr>
            <p:grpSpPr>
              <a:xfrm>
                <a:off x="476249" y="2879229"/>
                <a:ext cx="972000" cy="270061"/>
                <a:chOff x="476249" y="2879229"/>
                <a:chExt cx="972000" cy="270061"/>
              </a:xfrm>
            </p:grpSpPr>
            <p:sp>
              <p:nvSpPr>
                <p:cNvPr id="40" name="직사각형 39">
                  <a:extLst>
                    <a:ext uri="{FF2B5EF4-FFF2-40B4-BE49-F238E27FC236}">
                      <a16:creationId xmlns:a16="http://schemas.microsoft.com/office/drawing/2014/main" id="{E94472CE-B371-41EE-BF03-88FA81266E0C}"/>
                    </a:ext>
                  </a:extLst>
                </p:cNvPr>
                <p:cNvSpPr/>
                <p:nvPr/>
              </p:nvSpPr>
              <p:spPr>
                <a:xfrm>
                  <a:off x="476250" y="2879229"/>
                  <a:ext cx="942975" cy="241070"/>
                </a:xfrm>
                <a:prstGeom prst="rect">
                  <a:avLst/>
                </a:prstGeom>
                <a:solidFill>
                  <a:srgbClr val="93CBF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dist" defTabSz="914400">
                    <a:defRPr/>
                  </a:pPr>
                  <a:r>
                    <a:rPr lang="ko-KR" altLang="en-US" sz="1300" b="1" spc="-50" dirty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신청기간</a:t>
                  </a:r>
                </a:p>
              </p:txBody>
            </p:sp>
            <p:cxnSp>
              <p:nvCxnSpPr>
                <p:cNvPr id="41" name="직선 연결선 40">
                  <a:extLst>
                    <a:ext uri="{FF2B5EF4-FFF2-40B4-BE49-F238E27FC236}">
                      <a16:creationId xmlns:a16="http://schemas.microsoft.com/office/drawing/2014/main" id="{80EF0F2C-6E79-4A2E-B22F-7B14356FE3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6249" y="3149290"/>
                  <a:ext cx="972000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7" name="그룹 36">
                <a:extLst>
                  <a:ext uri="{FF2B5EF4-FFF2-40B4-BE49-F238E27FC236}">
                    <a16:creationId xmlns:a16="http://schemas.microsoft.com/office/drawing/2014/main" id="{64EE861D-70AD-4B45-B099-51F3174B5EA5}"/>
                  </a:ext>
                </a:extLst>
              </p:cNvPr>
              <p:cNvGrpSpPr/>
              <p:nvPr/>
            </p:nvGrpSpPr>
            <p:grpSpPr>
              <a:xfrm>
                <a:off x="1624552" y="2860956"/>
                <a:ext cx="4845308" cy="292388"/>
                <a:chOff x="1624552" y="2860956"/>
                <a:chExt cx="4845308" cy="292388"/>
              </a:xfrm>
            </p:grpSpPr>
            <p:cxnSp>
              <p:nvCxnSpPr>
                <p:cNvPr id="38" name="직선 연결선 37">
                  <a:extLst>
                    <a:ext uri="{FF2B5EF4-FFF2-40B4-BE49-F238E27FC236}">
                      <a16:creationId xmlns:a16="http://schemas.microsoft.com/office/drawing/2014/main" id="{15F52DFB-35E0-4817-B3F2-6BCCC0B906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49849" y="3149290"/>
                  <a:ext cx="4820011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직사각형 38">
                  <a:extLst>
                    <a:ext uri="{FF2B5EF4-FFF2-40B4-BE49-F238E27FC236}">
                      <a16:creationId xmlns:a16="http://schemas.microsoft.com/office/drawing/2014/main" id="{7F180E8E-6839-464D-A259-F52C5C0B5EEC}"/>
                    </a:ext>
                  </a:extLst>
                </p:cNvPr>
                <p:cNvSpPr/>
                <p:nvPr/>
              </p:nvSpPr>
              <p:spPr>
                <a:xfrm>
                  <a:off x="1624552" y="2860956"/>
                  <a:ext cx="4610100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상시모집</a:t>
                  </a:r>
                  <a:r>
                    <a:rPr lang="en-US" altLang="ko-KR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(</a:t>
                  </a: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단</a:t>
                  </a:r>
                  <a:r>
                    <a:rPr lang="en-US" altLang="ko-KR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, </a:t>
                  </a: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예산 소진 시 조기마감 가능</a:t>
                  </a:r>
                  <a:r>
                    <a:rPr lang="en-US" altLang="ko-KR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)</a:t>
                  </a:r>
                </a:p>
              </p:txBody>
            </p:sp>
          </p:grpSp>
        </p:grp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2155FD32-2532-4345-BE08-97924532226B}"/>
              </a:ext>
            </a:extLst>
          </p:cNvPr>
          <p:cNvGrpSpPr/>
          <p:nvPr/>
        </p:nvGrpSpPr>
        <p:grpSpPr>
          <a:xfrm>
            <a:off x="376851" y="2786542"/>
            <a:ext cx="5993611" cy="303414"/>
            <a:chOff x="476249" y="2845876"/>
            <a:chExt cx="5993611" cy="303414"/>
          </a:xfrm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2C6EF913-EA6B-458D-BE7A-1CA337E8B312}"/>
                </a:ext>
              </a:extLst>
            </p:cNvPr>
            <p:cNvSpPr/>
            <p:nvPr/>
          </p:nvSpPr>
          <p:spPr>
            <a:xfrm>
              <a:off x="1675686" y="2879554"/>
              <a:ext cx="1133887" cy="240605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DE5D74AE-DCCD-41E9-83C9-5F0CD527B112}"/>
                </a:ext>
              </a:extLst>
            </p:cNvPr>
            <p:cNvGrpSpPr/>
            <p:nvPr/>
          </p:nvGrpSpPr>
          <p:grpSpPr>
            <a:xfrm>
              <a:off x="476249" y="2845876"/>
              <a:ext cx="5993611" cy="303414"/>
              <a:chOff x="476249" y="2845876"/>
              <a:chExt cx="5993611" cy="303414"/>
            </a:xfrm>
          </p:grpSpPr>
          <p:grpSp>
            <p:nvGrpSpPr>
              <p:cNvPr id="45" name="그룹 44">
                <a:extLst>
                  <a:ext uri="{FF2B5EF4-FFF2-40B4-BE49-F238E27FC236}">
                    <a16:creationId xmlns:a16="http://schemas.microsoft.com/office/drawing/2014/main" id="{11F28B8E-8239-4EE4-95CA-FA38551CF1A5}"/>
                  </a:ext>
                </a:extLst>
              </p:cNvPr>
              <p:cNvGrpSpPr/>
              <p:nvPr/>
            </p:nvGrpSpPr>
            <p:grpSpPr>
              <a:xfrm>
                <a:off x="476249" y="2879229"/>
                <a:ext cx="972000" cy="270061"/>
                <a:chOff x="476249" y="2879229"/>
                <a:chExt cx="972000" cy="270061"/>
              </a:xfrm>
            </p:grpSpPr>
            <p:sp>
              <p:nvSpPr>
                <p:cNvPr id="49" name="직사각형 48">
                  <a:extLst>
                    <a:ext uri="{FF2B5EF4-FFF2-40B4-BE49-F238E27FC236}">
                      <a16:creationId xmlns:a16="http://schemas.microsoft.com/office/drawing/2014/main" id="{FD016E97-C240-4703-B73F-F6041BAEFD2F}"/>
                    </a:ext>
                  </a:extLst>
                </p:cNvPr>
                <p:cNvSpPr/>
                <p:nvPr/>
              </p:nvSpPr>
              <p:spPr>
                <a:xfrm>
                  <a:off x="476250" y="2879229"/>
                  <a:ext cx="942975" cy="241070"/>
                </a:xfrm>
                <a:prstGeom prst="rect">
                  <a:avLst/>
                </a:prstGeom>
                <a:solidFill>
                  <a:srgbClr val="93CBF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dist" defTabSz="914400">
                    <a:defRPr/>
                  </a:pPr>
                  <a:r>
                    <a:rPr lang="ko-KR" altLang="en-US" sz="1300" b="1" spc="-50" dirty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신청서류</a:t>
                  </a:r>
                </a:p>
              </p:txBody>
            </p:sp>
            <p:cxnSp>
              <p:nvCxnSpPr>
                <p:cNvPr id="50" name="직선 연결선 49">
                  <a:extLst>
                    <a:ext uri="{FF2B5EF4-FFF2-40B4-BE49-F238E27FC236}">
                      <a16:creationId xmlns:a16="http://schemas.microsoft.com/office/drawing/2014/main" id="{9355B0CD-3D5B-4EBE-9055-241295B0E8C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6249" y="3149290"/>
                  <a:ext cx="972000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" name="그룹 45">
                <a:extLst>
                  <a:ext uri="{FF2B5EF4-FFF2-40B4-BE49-F238E27FC236}">
                    <a16:creationId xmlns:a16="http://schemas.microsoft.com/office/drawing/2014/main" id="{887FE24B-347F-4C26-B115-C0DC3E14FC97}"/>
                  </a:ext>
                </a:extLst>
              </p:cNvPr>
              <p:cNvGrpSpPr/>
              <p:nvPr/>
            </p:nvGrpSpPr>
            <p:grpSpPr>
              <a:xfrm>
                <a:off x="1611300" y="2845876"/>
                <a:ext cx="4858560" cy="303414"/>
                <a:chOff x="1611300" y="2845876"/>
                <a:chExt cx="4858560" cy="303414"/>
              </a:xfrm>
            </p:grpSpPr>
            <p:cxnSp>
              <p:nvCxnSpPr>
                <p:cNvPr id="47" name="직선 연결선 46">
                  <a:extLst>
                    <a:ext uri="{FF2B5EF4-FFF2-40B4-BE49-F238E27FC236}">
                      <a16:creationId xmlns:a16="http://schemas.microsoft.com/office/drawing/2014/main" id="{C11AFFCC-0B91-4781-AA5D-E6BFC68C131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49849" y="3149290"/>
                  <a:ext cx="4820011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8" name="직사각형 47">
                  <a:extLst>
                    <a:ext uri="{FF2B5EF4-FFF2-40B4-BE49-F238E27FC236}">
                      <a16:creationId xmlns:a16="http://schemas.microsoft.com/office/drawing/2014/main" id="{C2FFE6D1-D959-44CC-BBA7-E1F1FC6DC3D1}"/>
                    </a:ext>
                  </a:extLst>
                </p:cNvPr>
                <p:cNvSpPr/>
                <p:nvPr/>
              </p:nvSpPr>
              <p:spPr>
                <a:xfrm>
                  <a:off x="1611300" y="2845876"/>
                  <a:ext cx="4610100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일터혁신 플랫폼 </a:t>
                  </a:r>
                  <a:r>
                    <a:rPr lang="en-US" altLang="ko-KR" sz="11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(www.kwpi.or.kr)</a:t>
                  </a: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에 회원가입 후 온라인 신청</a:t>
                  </a:r>
                </a:p>
              </p:txBody>
            </p:sp>
          </p:grpSp>
        </p:grpSp>
      </p:grpSp>
      <p:pic>
        <p:nvPicPr>
          <p:cNvPr id="65" name="Picture 22">
            <a:extLst>
              <a:ext uri="{FF2B5EF4-FFF2-40B4-BE49-F238E27FC236}">
                <a16:creationId xmlns:a16="http://schemas.microsoft.com/office/drawing/2014/main" id="{8E4A2A61-5EF5-4DD5-89A0-C600CE862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809" y="640328"/>
            <a:ext cx="1560653" cy="138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319C99BD-64E4-4DB2-8392-291357614F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311564"/>
              </p:ext>
            </p:extLst>
          </p:nvPr>
        </p:nvGraphicFramePr>
        <p:xfrm>
          <a:off x="376850" y="3253318"/>
          <a:ext cx="5993611" cy="1519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2134">
                  <a:extLst>
                    <a:ext uri="{9D8B030D-6E8A-4147-A177-3AD203B41FA5}">
                      <a16:colId xmlns:a16="http://schemas.microsoft.com/office/drawing/2014/main" val="1477101281"/>
                    </a:ext>
                  </a:extLst>
                </a:gridCol>
                <a:gridCol w="855625">
                  <a:extLst>
                    <a:ext uri="{9D8B030D-6E8A-4147-A177-3AD203B41FA5}">
                      <a16:colId xmlns:a16="http://schemas.microsoft.com/office/drawing/2014/main" val="3409658699"/>
                    </a:ext>
                  </a:extLst>
                </a:gridCol>
                <a:gridCol w="3655852">
                  <a:extLst>
                    <a:ext uri="{9D8B030D-6E8A-4147-A177-3AD203B41FA5}">
                      <a16:colId xmlns:a16="http://schemas.microsoft.com/office/drawing/2014/main" val="2021463234"/>
                    </a:ext>
                  </a:extLst>
                </a:gridCol>
              </a:tblGrid>
              <a:tr h="298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서류명</a:t>
                      </a:r>
                      <a:endParaRPr lang="ko-KR" altLang="en-US" sz="12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제출형식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작성방법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7765382"/>
                  </a:ext>
                </a:extLst>
              </a:tr>
              <a:tr h="4621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사업자등록증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PDF</a:t>
                      </a:r>
                      <a:endParaRPr lang="ko-KR" altLang="en-US" sz="12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0000"/>
                        </a:lnSpc>
                      </a:pP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사본 제출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47"/>
                  </a:ext>
                </a:extLst>
              </a:tr>
              <a:tr h="75867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근로자규모</a:t>
                      </a:r>
                      <a:endParaRPr lang="en-US" altLang="ko-KR" sz="12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입증서류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PDF</a:t>
                      </a:r>
                      <a:endParaRPr lang="ko-KR" altLang="en-US" sz="12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0000"/>
                        </a:lnSpc>
                      </a:pP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▶ 신청일 기준 </a:t>
                      </a: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개월 이내 </a:t>
                      </a:r>
                      <a:r>
                        <a:rPr lang="ko-KR" altLang="en-US" sz="1200" dirty="0" err="1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증명원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제출</a:t>
                      </a:r>
                      <a:endParaRPr lang="en-US" altLang="ko-KR" sz="12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l" latinLnBrk="1">
                        <a:lnSpc>
                          <a:spcPct val="110000"/>
                        </a:lnSpc>
                      </a:pP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   - 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건강보험사업장적용통보서 </a:t>
                      </a: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국민건강보험공단</a:t>
                      </a: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10000"/>
                        </a:lnSpc>
                      </a:pP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   ※ 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직인이 있고</a:t>
                      </a:r>
                      <a:r>
                        <a:rPr lang="en-US" altLang="ko-KR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lang="ko-KR" altLang="en-US" sz="12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근로자 수가 명시되어 있어야 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796495"/>
                  </a:ext>
                </a:extLst>
              </a:tr>
            </a:tbl>
          </a:graphicData>
        </a:graphic>
      </p:graphicFrame>
      <p:grpSp>
        <p:nvGrpSpPr>
          <p:cNvPr id="24" name="그룹 23">
            <a:extLst>
              <a:ext uri="{FF2B5EF4-FFF2-40B4-BE49-F238E27FC236}">
                <a16:creationId xmlns:a16="http://schemas.microsoft.com/office/drawing/2014/main" id="{E2D7AACD-5752-C176-85F3-C82D5650BECD}"/>
              </a:ext>
            </a:extLst>
          </p:cNvPr>
          <p:cNvGrpSpPr/>
          <p:nvPr/>
        </p:nvGrpSpPr>
        <p:grpSpPr>
          <a:xfrm>
            <a:off x="376851" y="4994335"/>
            <a:ext cx="5993611" cy="300108"/>
            <a:chOff x="476249" y="2849182"/>
            <a:chExt cx="5993611" cy="300108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D8973DF7-0542-3496-BEF8-577B4D8B21E3}"/>
                </a:ext>
              </a:extLst>
            </p:cNvPr>
            <p:cNvSpPr/>
            <p:nvPr/>
          </p:nvSpPr>
          <p:spPr>
            <a:xfrm>
              <a:off x="1675686" y="2879554"/>
              <a:ext cx="1471712" cy="240605"/>
            </a:xfrm>
            <a:prstGeom prst="rect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ysClr val="windowText" lastClr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804E8A4F-F76E-909B-756C-17C5B848BD0F}"/>
                </a:ext>
              </a:extLst>
            </p:cNvPr>
            <p:cNvGrpSpPr/>
            <p:nvPr/>
          </p:nvGrpSpPr>
          <p:grpSpPr>
            <a:xfrm>
              <a:off x="476249" y="2849182"/>
              <a:ext cx="5993611" cy="300108"/>
              <a:chOff x="476249" y="2849182"/>
              <a:chExt cx="5993611" cy="300108"/>
            </a:xfrm>
          </p:grpSpPr>
          <p:grpSp>
            <p:nvGrpSpPr>
              <p:cNvPr id="27" name="그룹 26">
                <a:extLst>
                  <a:ext uri="{FF2B5EF4-FFF2-40B4-BE49-F238E27FC236}">
                    <a16:creationId xmlns:a16="http://schemas.microsoft.com/office/drawing/2014/main" id="{2D072BEB-73B2-AB06-0080-688D172C9D60}"/>
                  </a:ext>
                </a:extLst>
              </p:cNvPr>
              <p:cNvGrpSpPr/>
              <p:nvPr/>
            </p:nvGrpSpPr>
            <p:grpSpPr>
              <a:xfrm>
                <a:off x="476249" y="2879229"/>
                <a:ext cx="972000" cy="270061"/>
                <a:chOff x="476249" y="2879229"/>
                <a:chExt cx="972000" cy="270061"/>
              </a:xfrm>
            </p:grpSpPr>
            <p:sp>
              <p:nvSpPr>
                <p:cNvPr id="33" name="직사각형 32">
                  <a:extLst>
                    <a:ext uri="{FF2B5EF4-FFF2-40B4-BE49-F238E27FC236}">
                      <a16:creationId xmlns:a16="http://schemas.microsoft.com/office/drawing/2014/main" id="{9199E0DE-221F-67D0-D7F3-4DA1D11065E3}"/>
                    </a:ext>
                  </a:extLst>
                </p:cNvPr>
                <p:cNvSpPr/>
                <p:nvPr/>
              </p:nvSpPr>
              <p:spPr>
                <a:xfrm>
                  <a:off x="476250" y="2879229"/>
                  <a:ext cx="942975" cy="241070"/>
                </a:xfrm>
                <a:prstGeom prst="rect">
                  <a:avLst/>
                </a:prstGeom>
                <a:solidFill>
                  <a:srgbClr val="93CBF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dist" defTabSz="914400">
                    <a:defRPr/>
                  </a:pPr>
                  <a:r>
                    <a:rPr lang="ko-KR" altLang="en-US" sz="1300" b="1" spc="-50" dirty="0">
                      <a:solidFill>
                        <a:schemeClr val="tx1"/>
                      </a:solidFill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선정절차</a:t>
                  </a:r>
                </a:p>
              </p:txBody>
            </p:sp>
            <p:cxnSp>
              <p:nvCxnSpPr>
                <p:cNvPr id="34" name="직선 연결선 33">
                  <a:extLst>
                    <a:ext uri="{FF2B5EF4-FFF2-40B4-BE49-F238E27FC236}">
                      <a16:creationId xmlns:a16="http://schemas.microsoft.com/office/drawing/2014/main" id="{EFE95690-3BCC-695B-B8BB-6955817547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6249" y="3149290"/>
                  <a:ext cx="972000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2B5FB56D-620D-B7EA-629D-17C239576C88}"/>
                  </a:ext>
                </a:extLst>
              </p:cNvPr>
              <p:cNvGrpSpPr/>
              <p:nvPr/>
            </p:nvGrpSpPr>
            <p:grpSpPr>
              <a:xfrm>
                <a:off x="1611300" y="2849182"/>
                <a:ext cx="4858560" cy="300108"/>
                <a:chOff x="1611300" y="2849182"/>
                <a:chExt cx="4858560" cy="300108"/>
              </a:xfrm>
            </p:grpSpPr>
            <p:cxnSp>
              <p:nvCxnSpPr>
                <p:cNvPr id="31" name="직선 연결선 30">
                  <a:extLst>
                    <a:ext uri="{FF2B5EF4-FFF2-40B4-BE49-F238E27FC236}">
                      <a16:creationId xmlns:a16="http://schemas.microsoft.com/office/drawing/2014/main" id="{563B0E90-2098-24A2-2591-DF3AEDB5203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49849" y="3149290"/>
                  <a:ext cx="4820011" cy="0"/>
                </a:xfrm>
                <a:prstGeom prst="line">
                  <a:avLst/>
                </a:prstGeom>
                <a:ln w="15875">
                  <a:solidFill>
                    <a:srgbClr val="569CC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직사각형 31">
                  <a:extLst>
                    <a:ext uri="{FF2B5EF4-FFF2-40B4-BE49-F238E27FC236}">
                      <a16:creationId xmlns:a16="http://schemas.microsoft.com/office/drawing/2014/main" id="{9041C3E4-8A5E-A916-4169-3E4F82E1A74D}"/>
                    </a:ext>
                  </a:extLst>
                </p:cNvPr>
                <p:cNvSpPr/>
                <p:nvPr/>
              </p:nvSpPr>
              <p:spPr>
                <a:xfrm>
                  <a:off x="1611300" y="2849182"/>
                  <a:ext cx="4610100" cy="2923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>
                    <a:defRPr/>
                  </a:pPr>
                  <a:r>
                    <a:rPr lang="ko-KR" altLang="en-US" sz="13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사업유형에 따라 다름 </a:t>
                  </a:r>
                  <a:r>
                    <a:rPr lang="en-US" altLang="ko-KR" sz="12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(</a:t>
                  </a:r>
                  <a:r>
                    <a:rPr lang="ko-KR" altLang="en-US" sz="12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하단의 내용은 심화 컨설팅 기준</a:t>
                  </a:r>
                  <a:r>
                    <a:rPr lang="en-US" altLang="ko-KR" sz="1200" dirty="0">
                      <a:latin typeface="나눔스퀘어" panose="020B0600000101010101" pitchFamily="50" charset="-127"/>
                      <a:ea typeface="나눔스퀘어" panose="020B0600000101010101" pitchFamily="50" charset="-127"/>
                    </a:rPr>
                    <a:t>)</a:t>
                  </a:r>
                  <a:endParaRPr lang="ko-KR" altLang="en-US" sz="1200" dirty="0">
                    <a:latin typeface="나눔스퀘어" panose="020B0600000101010101" pitchFamily="50" charset="-127"/>
                    <a:ea typeface="나눔스퀘어" panose="020B0600000101010101" pitchFamily="50" charset="-127"/>
                  </a:endParaRPr>
                </a:p>
              </p:txBody>
            </p:sp>
          </p:grpSp>
        </p:grp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484559E-BA44-8C52-6220-8C5A241C715D}"/>
              </a:ext>
            </a:extLst>
          </p:cNvPr>
          <p:cNvSpPr/>
          <p:nvPr/>
        </p:nvSpPr>
        <p:spPr>
          <a:xfrm>
            <a:off x="378275" y="6324607"/>
            <a:ext cx="757198" cy="720000"/>
          </a:xfrm>
          <a:prstGeom prst="rect">
            <a:avLst/>
          </a:prstGeom>
          <a:solidFill>
            <a:srgbClr val="00B0F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컨설팅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4446BA0-8694-F10A-DBF6-AC326799C37E}"/>
              </a:ext>
            </a:extLst>
          </p:cNvPr>
          <p:cNvSpPr/>
          <p:nvPr/>
        </p:nvSpPr>
        <p:spPr>
          <a:xfrm>
            <a:off x="1395538" y="6324607"/>
            <a:ext cx="757198" cy="7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유선점검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및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적격확인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83A3EF6-E386-175C-D205-112D08EE605D}"/>
              </a:ext>
            </a:extLst>
          </p:cNvPr>
          <p:cNvSpPr/>
          <p:nvPr/>
        </p:nvSpPr>
        <p:spPr>
          <a:xfrm>
            <a:off x="5309041" y="5480089"/>
            <a:ext cx="1061421" cy="720000"/>
          </a:xfrm>
          <a:prstGeom prst="rect">
            <a:avLst/>
          </a:prstGeom>
          <a:solidFill>
            <a:srgbClr val="00B0F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자문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컨설팅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진행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B50AD653-D70D-9B78-F527-9304A4A302F0}"/>
              </a:ext>
            </a:extLst>
          </p:cNvPr>
          <p:cNvSpPr/>
          <p:nvPr/>
        </p:nvSpPr>
        <p:spPr>
          <a:xfrm>
            <a:off x="3228883" y="7169125"/>
            <a:ext cx="757198" cy="7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진단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컨설팅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진행</a:t>
            </a: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34EF9323-7473-454D-BB84-BCC79877FDFC}"/>
              </a:ext>
            </a:extLst>
          </p:cNvPr>
          <p:cNvSpPr/>
          <p:nvPr/>
        </p:nvSpPr>
        <p:spPr>
          <a:xfrm>
            <a:off x="4268962" y="7169125"/>
            <a:ext cx="757198" cy="7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심사</a:t>
            </a:r>
            <a:r>
              <a:rPr lang="en-US" altLang="ko-KR" sz="1300" dirty="0">
                <a:solidFill>
                  <a:schemeClr val="tx1"/>
                </a:solidFill>
                <a:latin typeface="+mn-ea"/>
              </a:rPr>
              <a:t>∙</a:t>
            </a:r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선정</a:t>
            </a: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0F7B6DF9-96C3-DCC1-2F54-459F0DF76D90}"/>
              </a:ext>
            </a:extLst>
          </p:cNvPr>
          <p:cNvSpPr/>
          <p:nvPr/>
        </p:nvSpPr>
        <p:spPr>
          <a:xfrm>
            <a:off x="5309041" y="7169125"/>
            <a:ext cx="1061421" cy="720000"/>
          </a:xfrm>
          <a:prstGeom prst="rect">
            <a:avLst/>
          </a:prstGeom>
          <a:solidFill>
            <a:srgbClr val="00B0F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 err="1">
                <a:solidFill>
                  <a:schemeClr val="bg1"/>
                </a:solidFill>
                <a:latin typeface="+mj-ea"/>
                <a:ea typeface="+mj-ea"/>
              </a:rPr>
              <a:t>심화∙특화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컨설팅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진행</a:t>
            </a: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C12A2E31-0BEF-BE26-2735-5351692B0EEB}"/>
              </a:ext>
            </a:extLst>
          </p:cNvPr>
          <p:cNvSpPr/>
          <p:nvPr/>
        </p:nvSpPr>
        <p:spPr>
          <a:xfrm>
            <a:off x="3228883" y="6324607"/>
            <a:ext cx="757198" cy="7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진단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컨설팅</a:t>
            </a:r>
            <a:endParaRPr lang="en-US" altLang="ko-KR" sz="1300" dirty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300" dirty="0">
                <a:solidFill>
                  <a:schemeClr val="tx1"/>
                </a:solidFill>
                <a:latin typeface="+mn-ea"/>
              </a:rPr>
              <a:t>진행</a:t>
            </a: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D15C214F-085A-9A9D-B001-CD0D3C92D21C}"/>
              </a:ext>
            </a:extLst>
          </p:cNvPr>
          <p:cNvSpPr/>
          <p:nvPr/>
        </p:nvSpPr>
        <p:spPr>
          <a:xfrm>
            <a:off x="5309041" y="6324607"/>
            <a:ext cx="1061421" cy="720000"/>
          </a:xfrm>
          <a:prstGeom prst="rect">
            <a:avLst/>
          </a:prstGeom>
          <a:solidFill>
            <a:srgbClr val="00B0F0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전문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컨설팅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진행</a:t>
            </a:r>
          </a:p>
        </p:txBody>
      </p:sp>
      <p:cxnSp>
        <p:nvCxnSpPr>
          <p:cNvPr id="62" name="직선 화살표 연결선 61">
            <a:extLst>
              <a:ext uri="{FF2B5EF4-FFF2-40B4-BE49-F238E27FC236}">
                <a16:creationId xmlns:a16="http://schemas.microsoft.com/office/drawing/2014/main" id="{8F53D1A1-A0C4-3780-92BA-07860EA15794}"/>
              </a:ext>
            </a:extLst>
          </p:cNvPr>
          <p:cNvCxnSpPr>
            <a:stCxn id="16" idx="3"/>
            <a:endCxn id="17" idx="1"/>
          </p:cNvCxnSpPr>
          <p:nvPr/>
        </p:nvCxnSpPr>
        <p:spPr>
          <a:xfrm>
            <a:off x="1135473" y="6684607"/>
            <a:ext cx="260065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화살표 연결선 62">
            <a:extLst>
              <a:ext uri="{FF2B5EF4-FFF2-40B4-BE49-F238E27FC236}">
                <a16:creationId xmlns:a16="http://schemas.microsoft.com/office/drawing/2014/main" id="{D77076DE-410E-31CB-3CC5-A686C72D13EE}"/>
              </a:ext>
            </a:extLst>
          </p:cNvPr>
          <p:cNvCxnSpPr>
            <a:cxnSpLocks/>
            <a:stCxn id="51" idx="3"/>
            <a:endCxn id="52" idx="1"/>
          </p:cNvCxnSpPr>
          <p:nvPr/>
        </p:nvCxnSpPr>
        <p:spPr>
          <a:xfrm>
            <a:off x="3986081" y="7529125"/>
            <a:ext cx="282881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화살표 연결선 67">
            <a:extLst>
              <a:ext uri="{FF2B5EF4-FFF2-40B4-BE49-F238E27FC236}">
                <a16:creationId xmlns:a16="http://schemas.microsoft.com/office/drawing/2014/main" id="{0528E899-621F-A55A-3F6F-1AE694483262}"/>
              </a:ext>
            </a:extLst>
          </p:cNvPr>
          <p:cNvCxnSpPr>
            <a:cxnSpLocks/>
            <a:stCxn id="52" idx="3"/>
            <a:endCxn id="53" idx="1"/>
          </p:cNvCxnSpPr>
          <p:nvPr/>
        </p:nvCxnSpPr>
        <p:spPr>
          <a:xfrm>
            <a:off x="5026160" y="7529125"/>
            <a:ext cx="282881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73">
            <a:extLst>
              <a:ext uri="{FF2B5EF4-FFF2-40B4-BE49-F238E27FC236}">
                <a16:creationId xmlns:a16="http://schemas.microsoft.com/office/drawing/2014/main" id="{0C641E6D-CFB9-CA35-5149-3B3FBC8CE6F6}"/>
              </a:ext>
            </a:extLst>
          </p:cNvPr>
          <p:cNvCxnSpPr>
            <a:cxnSpLocks/>
            <a:stCxn id="17" idx="3"/>
            <a:endCxn id="79" idx="1"/>
          </p:cNvCxnSpPr>
          <p:nvPr/>
        </p:nvCxnSpPr>
        <p:spPr>
          <a:xfrm flipV="1">
            <a:off x="2152736" y="6681595"/>
            <a:ext cx="430093" cy="3012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B040EAF2-4DEC-EBF9-0014-D4B0F2C268CA}"/>
              </a:ext>
            </a:extLst>
          </p:cNvPr>
          <p:cNvSpPr/>
          <p:nvPr/>
        </p:nvSpPr>
        <p:spPr>
          <a:xfrm>
            <a:off x="2582829" y="5480089"/>
            <a:ext cx="438378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latin typeface="+mj-ea"/>
                <a:ea typeface="+mj-ea"/>
              </a:rPr>
              <a:t>자문</a:t>
            </a:r>
            <a:endParaRPr lang="en-US" altLang="ko-KR" sz="1300" dirty="0">
              <a:latin typeface="+mj-ea"/>
              <a:ea typeface="+mj-ea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F91AD959-EA44-E687-C148-37720188897D}"/>
              </a:ext>
            </a:extLst>
          </p:cNvPr>
          <p:cNvSpPr/>
          <p:nvPr/>
        </p:nvSpPr>
        <p:spPr>
          <a:xfrm>
            <a:off x="2582829" y="6321595"/>
            <a:ext cx="438378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latin typeface="+mj-ea"/>
                <a:ea typeface="+mj-ea"/>
              </a:rPr>
              <a:t>전문</a:t>
            </a:r>
            <a:endParaRPr lang="en-US" altLang="ko-KR" sz="1300" dirty="0">
              <a:latin typeface="+mj-ea"/>
              <a:ea typeface="+mj-ea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42DB8E8F-0C77-A54A-FB27-2CF089940793}"/>
              </a:ext>
            </a:extLst>
          </p:cNvPr>
          <p:cNvSpPr/>
          <p:nvPr/>
        </p:nvSpPr>
        <p:spPr>
          <a:xfrm>
            <a:off x="2582829" y="7169125"/>
            <a:ext cx="438378" cy="720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sz="1300" dirty="0">
                <a:latin typeface="+mj-ea"/>
                <a:ea typeface="+mj-ea"/>
              </a:rPr>
              <a:t>심화∙</a:t>
            </a:r>
            <a:endParaRPr lang="en-US" altLang="ko-KR" sz="1300" dirty="0">
              <a:latin typeface="+mj-ea"/>
              <a:ea typeface="+mj-ea"/>
            </a:endParaRPr>
          </a:p>
          <a:p>
            <a:pPr algn="ctr"/>
            <a:r>
              <a:rPr lang="ko-KR" altLang="en-US" sz="1300" dirty="0">
                <a:latin typeface="+mj-ea"/>
                <a:ea typeface="+mj-ea"/>
              </a:rPr>
              <a:t>특화</a:t>
            </a:r>
            <a:endParaRPr lang="en-US" altLang="ko-KR" sz="1300" dirty="0">
              <a:latin typeface="+mj-ea"/>
              <a:ea typeface="+mj-ea"/>
            </a:endParaRPr>
          </a:p>
        </p:txBody>
      </p:sp>
      <p:cxnSp>
        <p:nvCxnSpPr>
          <p:cNvPr id="83" name="직선 화살표 연결선 82">
            <a:extLst>
              <a:ext uri="{FF2B5EF4-FFF2-40B4-BE49-F238E27FC236}">
                <a16:creationId xmlns:a16="http://schemas.microsoft.com/office/drawing/2014/main" id="{FF84F5AF-C337-76A4-6D0C-D876BEEF6F4D}"/>
              </a:ext>
            </a:extLst>
          </p:cNvPr>
          <p:cNvCxnSpPr>
            <a:cxnSpLocks/>
            <a:stCxn id="17" idx="3"/>
            <a:endCxn id="78" idx="1"/>
          </p:cNvCxnSpPr>
          <p:nvPr/>
        </p:nvCxnSpPr>
        <p:spPr>
          <a:xfrm flipV="1">
            <a:off x="2152736" y="5840089"/>
            <a:ext cx="430093" cy="844518"/>
          </a:xfrm>
          <a:prstGeom prst="bentConnector3">
            <a:avLst>
              <a:gd name="adj1" fmla="val 50000"/>
            </a:avLst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화살표 연결선 82">
            <a:extLst>
              <a:ext uri="{FF2B5EF4-FFF2-40B4-BE49-F238E27FC236}">
                <a16:creationId xmlns:a16="http://schemas.microsoft.com/office/drawing/2014/main" id="{C45246A5-A5D4-1371-97B0-A9E89956DA4F}"/>
              </a:ext>
            </a:extLst>
          </p:cNvPr>
          <p:cNvCxnSpPr>
            <a:cxnSpLocks/>
            <a:stCxn id="17" idx="3"/>
            <a:endCxn id="80" idx="1"/>
          </p:cNvCxnSpPr>
          <p:nvPr/>
        </p:nvCxnSpPr>
        <p:spPr>
          <a:xfrm>
            <a:off x="2152736" y="6684607"/>
            <a:ext cx="430093" cy="844518"/>
          </a:xfrm>
          <a:prstGeom prst="bentConnector3">
            <a:avLst>
              <a:gd name="adj1" fmla="val 50000"/>
            </a:avLst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>
            <a:extLst>
              <a:ext uri="{FF2B5EF4-FFF2-40B4-BE49-F238E27FC236}">
                <a16:creationId xmlns:a16="http://schemas.microsoft.com/office/drawing/2014/main" id="{507FB555-D6A5-3072-2A25-4C1742C96406}"/>
              </a:ext>
            </a:extLst>
          </p:cNvPr>
          <p:cNvCxnSpPr>
            <a:cxnSpLocks/>
            <a:stCxn id="78" idx="3"/>
            <a:endCxn id="19" idx="1"/>
          </p:cNvCxnSpPr>
          <p:nvPr/>
        </p:nvCxnSpPr>
        <p:spPr>
          <a:xfrm>
            <a:off x="3021207" y="5840089"/>
            <a:ext cx="2287834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화살표 연결선 91">
            <a:extLst>
              <a:ext uri="{FF2B5EF4-FFF2-40B4-BE49-F238E27FC236}">
                <a16:creationId xmlns:a16="http://schemas.microsoft.com/office/drawing/2014/main" id="{BD5C4C49-1F83-8134-E8EE-63FC9040821F}"/>
              </a:ext>
            </a:extLst>
          </p:cNvPr>
          <p:cNvCxnSpPr>
            <a:cxnSpLocks/>
            <a:stCxn id="79" idx="3"/>
            <a:endCxn id="55" idx="1"/>
          </p:cNvCxnSpPr>
          <p:nvPr/>
        </p:nvCxnSpPr>
        <p:spPr>
          <a:xfrm>
            <a:off x="3021207" y="6681595"/>
            <a:ext cx="207676" cy="3012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화살표 연결선 94">
            <a:extLst>
              <a:ext uri="{FF2B5EF4-FFF2-40B4-BE49-F238E27FC236}">
                <a16:creationId xmlns:a16="http://schemas.microsoft.com/office/drawing/2014/main" id="{2FC29996-89A7-7045-EF68-3C91EE894F93}"/>
              </a:ext>
            </a:extLst>
          </p:cNvPr>
          <p:cNvCxnSpPr>
            <a:cxnSpLocks/>
            <a:stCxn id="80" idx="3"/>
            <a:endCxn id="51" idx="1"/>
          </p:cNvCxnSpPr>
          <p:nvPr/>
        </p:nvCxnSpPr>
        <p:spPr>
          <a:xfrm>
            <a:off x="3021207" y="7529125"/>
            <a:ext cx="207676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>
            <a:extLst>
              <a:ext uri="{FF2B5EF4-FFF2-40B4-BE49-F238E27FC236}">
                <a16:creationId xmlns:a16="http://schemas.microsoft.com/office/drawing/2014/main" id="{DADD24E3-2F5F-FA71-0F9C-E2C0B396598D}"/>
              </a:ext>
            </a:extLst>
          </p:cNvPr>
          <p:cNvCxnSpPr>
            <a:cxnSpLocks/>
            <a:stCxn id="55" idx="3"/>
            <a:endCxn id="57" idx="1"/>
          </p:cNvCxnSpPr>
          <p:nvPr/>
        </p:nvCxnSpPr>
        <p:spPr>
          <a:xfrm>
            <a:off x="3986081" y="6684607"/>
            <a:ext cx="1322960" cy="0"/>
          </a:xfrm>
          <a:prstGeom prst="straightConnector1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248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6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689009" y="7400091"/>
            <a:ext cx="1768505" cy="1664098"/>
            <a:chOff x="2567709" y="3132355"/>
            <a:chExt cx="1768505" cy="1664098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11AD0CF3-6461-4A88-86B8-51936768C156}"/>
                </a:ext>
              </a:extLst>
            </p:cNvPr>
            <p:cNvSpPr/>
            <p:nvPr/>
          </p:nvSpPr>
          <p:spPr>
            <a:xfrm>
              <a:off x="2667042" y="3782424"/>
              <a:ext cx="1656000" cy="216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53289" fontAlgn="base" latinLnBrk="0">
                <a:defRPr/>
              </a:pPr>
              <a:r>
                <a:rPr lang="ko-KR" altLang="en-US" sz="1200" b="1" kern="0" spc="-100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조직관리 및 평가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72EC005E-69C2-46DC-8AA2-7533B1E628AA}"/>
                </a:ext>
              </a:extLst>
            </p:cNvPr>
            <p:cNvSpPr/>
            <p:nvPr/>
          </p:nvSpPr>
          <p:spPr>
            <a:xfrm>
              <a:off x="2567709" y="4118447"/>
              <a:ext cx="1768505" cy="6780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지속적인 자체 혁신 기반 구축을 위한 조직 구성원 인식변화 </a:t>
              </a:r>
              <a:endParaRPr lang="en-US" altLang="ko-KR" sz="1000" kern="0" spc="-100" dirty="0">
                <a:solidFill>
                  <a:srgbClr val="0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endParaRPr>
            </a:p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및 역량 강화</a:t>
              </a:r>
            </a:p>
          </p:txBody>
        </p:sp>
        <p:cxnSp>
          <p:nvCxnSpPr>
            <p:cNvPr id="21" name="직선 연결선 20"/>
            <p:cNvCxnSpPr>
              <a:cxnSpLocks/>
            </p:cNvCxnSpPr>
            <p:nvPr/>
          </p:nvCxnSpPr>
          <p:spPr>
            <a:xfrm>
              <a:off x="2699025" y="4050412"/>
              <a:ext cx="1531143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000" y="3132355"/>
              <a:ext cx="490084" cy="490084"/>
            </a:xfrm>
            <a:prstGeom prst="rect">
              <a:avLst/>
            </a:prstGeom>
          </p:spPr>
        </p:pic>
      </p:grpSp>
      <p:grpSp>
        <p:nvGrpSpPr>
          <p:cNvPr id="9" name="그룹 8"/>
          <p:cNvGrpSpPr/>
          <p:nvPr/>
        </p:nvGrpSpPr>
        <p:grpSpPr>
          <a:xfrm>
            <a:off x="2600428" y="2828764"/>
            <a:ext cx="1694286" cy="1669874"/>
            <a:chOff x="599464" y="3119498"/>
            <a:chExt cx="1694286" cy="1669874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1565" y="3119498"/>
              <a:ext cx="490084" cy="4342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11AD0CF3-6461-4A88-86B8-51936768C156}"/>
                </a:ext>
              </a:extLst>
            </p:cNvPr>
            <p:cNvSpPr/>
            <p:nvPr/>
          </p:nvSpPr>
          <p:spPr>
            <a:xfrm>
              <a:off x="618607" y="3782424"/>
              <a:ext cx="1656000" cy="216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53289" fontAlgn="base" latinLnBrk="0">
                <a:defRPr/>
              </a:pPr>
              <a:r>
                <a:rPr lang="ko-KR" altLang="en-US" sz="1200" b="1" kern="0" spc="-100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임금체계</a:t>
              </a: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711481" y="4050413"/>
              <a:ext cx="1470252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2EC005E-69C2-46DC-8AA2-7533B1E628AA}"/>
                </a:ext>
              </a:extLst>
            </p:cNvPr>
            <p:cNvSpPr/>
            <p:nvPr/>
          </p:nvSpPr>
          <p:spPr>
            <a:xfrm>
              <a:off x="599464" y="4096875"/>
              <a:ext cx="1694286" cy="6924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조직의 핵심 인력 유지 및 확보를 위한 직무 </a:t>
              </a:r>
              <a:r>
                <a:rPr lang="en-US" altLang="ko-KR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· </a:t>
              </a: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능력 </a:t>
              </a:r>
              <a:r>
                <a:rPr lang="en-US" altLang="ko-KR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· </a:t>
              </a: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역할 중심의 임금체계 개선</a:t>
              </a:r>
              <a:endParaRPr lang="ko-KR" altLang="en-US" sz="1000" kern="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689009" y="2828764"/>
            <a:ext cx="1694442" cy="1664426"/>
            <a:chOff x="4692094" y="3119498"/>
            <a:chExt cx="1694442" cy="1664426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11AD0CF3-6461-4A88-86B8-51936768C156}"/>
                </a:ext>
              </a:extLst>
            </p:cNvPr>
            <p:cNvSpPr/>
            <p:nvPr/>
          </p:nvSpPr>
          <p:spPr>
            <a:xfrm>
              <a:off x="4730536" y="3782424"/>
              <a:ext cx="1656000" cy="216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53289" fontAlgn="base" latinLnBrk="0">
                <a:defRPr/>
              </a:pPr>
              <a:r>
                <a:rPr lang="ko-KR" altLang="en-US" sz="1200" b="1" kern="0" spc="-100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근로시간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72EC005E-69C2-46DC-8AA2-7533B1E628AA}"/>
                </a:ext>
              </a:extLst>
            </p:cNvPr>
            <p:cNvSpPr/>
            <p:nvPr/>
          </p:nvSpPr>
          <p:spPr>
            <a:xfrm>
              <a:off x="4692094" y="4105918"/>
              <a:ext cx="1694286" cy="6780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조직의 업무수행에 적합한 근로시간 관리방안 마련</a:t>
              </a:r>
              <a:r>
                <a:rPr lang="en-US" altLang="ko-KR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, </a:t>
              </a: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근무체계 개편</a:t>
              </a:r>
              <a:endParaRPr lang="ko-KR" altLang="en-US" sz="1000" kern="0" spc="-100" dirty="0">
                <a:solidFill>
                  <a:prstClr val="black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KoPubWorld돋움체_Pro Medium" panose="00000600000000000000" pitchFamily="50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4823410" y="4050413"/>
              <a:ext cx="1470252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830" y="3119498"/>
              <a:ext cx="457412" cy="457412"/>
            </a:xfrm>
            <a:prstGeom prst="rect">
              <a:avLst/>
            </a:prstGeom>
          </p:spPr>
        </p:pic>
      </p:grpSp>
      <p:grpSp>
        <p:nvGrpSpPr>
          <p:cNvPr id="24" name="그룹 23"/>
          <p:cNvGrpSpPr/>
          <p:nvPr/>
        </p:nvGrpSpPr>
        <p:grpSpPr>
          <a:xfrm>
            <a:off x="1548259" y="4976168"/>
            <a:ext cx="1694286" cy="1603440"/>
            <a:chOff x="2699117" y="5273579"/>
            <a:chExt cx="1694286" cy="1603440"/>
          </a:xfrm>
        </p:grpSpPr>
        <p:grpSp>
          <p:nvGrpSpPr>
            <p:cNvPr id="37" name="그룹 36"/>
            <p:cNvGrpSpPr/>
            <p:nvPr/>
          </p:nvGrpSpPr>
          <p:grpSpPr>
            <a:xfrm>
              <a:off x="2699117" y="5933186"/>
              <a:ext cx="1694286" cy="943833"/>
              <a:chOff x="2647899" y="3782424"/>
              <a:chExt cx="1694286" cy="943833"/>
            </a:xfrm>
          </p:grpSpPr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11AD0CF3-6461-4A88-86B8-51936768C156}"/>
                  </a:ext>
                </a:extLst>
              </p:cNvPr>
              <p:cNvSpPr/>
              <p:nvPr/>
            </p:nvSpPr>
            <p:spPr>
              <a:xfrm>
                <a:off x="2667042" y="3782424"/>
                <a:ext cx="1656000" cy="216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53289" fontAlgn="base" latinLnBrk="0">
                  <a:defRPr/>
                </a:pPr>
                <a:r>
                  <a:rPr lang="ko-KR" altLang="en-US" sz="1200" b="1" kern="0" spc="-100" dirty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직장문화</a:t>
                </a: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72EC005E-69C2-46DC-8AA2-7533B1E628AA}"/>
                  </a:ext>
                </a:extLst>
              </p:cNvPr>
              <p:cNvSpPr/>
              <p:nvPr/>
            </p:nvSpPr>
            <p:spPr>
              <a:xfrm>
                <a:off x="2647899" y="4048251"/>
                <a:ext cx="1694286" cy="6780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anchor="ctr">
                <a:spAutoFit/>
              </a:bodyPr>
              <a:lstStyle/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0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조직문화 진단을 통한 개선 및 정착 방안 수립 및  남녀 모두가 일하기 좋은 고용문화 조성</a:t>
                </a:r>
              </a:p>
            </p:txBody>
          </p:sp>
          <p:cxnSp>
            <p:nvCxnSpPr>
              <p:cNvPr id="41" name="직선 연결선 40"/>
              <p:cNvCxnSpPr/>
              <p:nvPr/>
            </p:nvCxnSpPr>
            <p:spPr>
              <a:xfrm>
                <a:off x="2759916" y="4050412"/>
                <a:ext cx="1470252" cy="0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3171" y="5273579"/>
              <a:ext cx="490084" cy="490084"/>
            </a:xfrm>
            <a:prstGeom prst="rect">
              <a:avLst/>
            </a:prstGeom>
          </p:spPr>
        </p:pic>
      </p:grpSp>
      <p:grpSp>
        <p:nvGrpSpPr>
          <p:cNvPr id="43" name="그룹 42"/>
          <p:cNvGrpSpPr/>
          <p:nvPr/>
        </p:nvGrpSpPr>
        <p:grpSpPr>
          <a:xfrm>
            <a:off x="4574693" y="7443280"/>
            <a:ext cx="1694286" cy="1492717"/>
            <a:chOff x="4667212" y="7779157"/>
            <a:chExt cx="1694286" cy="1492717"/>
          </a:xfrm>
        </p:grpSpPr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7798" y="7779157"/>
              <a:ext cx="597987" cy="563465"/>
            </a:xfrm>
            <a:prstGeom prst="rect">
              <a:avLst/>
            </a:prstGeom>
          </p:spPr>
        </p:pic>
        <p:grpSp>
          <p:nvGrpSpPr>
            <p:cNvPr id="57" name="그룹 56"/>
            <p:cNvGrpSpPr/>
            <p:nvPr/>
          </p:nvGrpSpPr>
          <p:grpSpPr>
            <a:xfrm>
              <a:off x="4667212" y="8398232"/>
              <a:ext cx="1694286" cy="873642"/>
              <a:chOff x="2645462" y="3782424"/>
              <a:chExt cx="1694286" cy="873642"/>
            </a:xfrm>
          </p:grpSpPr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11AD0CF3-6461-4A88-86B8-51936768C156}"/>
                  </a:ext>
                </a:extLst>
              </p:cNvPr>
              <p:cNvSpPr/>
              <p:nvPr/>
            </p:nvSpPr>
            <p:spPr>
              <a:xfrm>
                <a:off x="2667042" y="3782424"/>
                <a:ext cx="1656000" cy="216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53289" fontAlgn="base" latinLnBrk="0">
                  <a:defRPr/>
                </a:pPr>
                <a:r>
                  <a:rPr lang="ko-KR" altLang="en-US" sz="1200" b="1" kern="0" spc="-100" dirty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장년친화</a:t>
                </a: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72EC005E-69C2-46DC-8AA2-7533B1E628AA}"/>
                  </a:ext>
                </a:extLst>
              </p:cNvPr>
              <p:cNvSpPr/>
              <p:nvPr/>
            </p:nvSpPr>
            <p:spPr>
              <a:xfrm>
                <a:off x="2645462" y="4163623"/>
                <a:ext cx="1694286" cy="4924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anchor="ctr">
                <a:spAutoFit/>
              </a:bodyPr>
              <a:lstStyle/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0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장년근로자의 고용안정을 위한 </a:t>
                </a:r>
              </a:p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0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인사관리 제도 개편</a:t>
                </a:r>
              </a:p>
            </p:txBody>
          </p:sp>
          <p:cxnSp>
            <p:nvCxnSpPr>
              <p:cNvPr id="60" name="직선 연결선 59"/>
              <p:cNvCxnSpPr/>
              <p:nvPr/>
            </p:nvCxnSpPr>
            <p:spPr>
              <a:xfrm>
                <a:off x="2759916" y="4050412"/>
                <a:ext cx="1470252" cy="0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0C981743-609C-4FD7-B78E-E5BBBAACBDE8}"/>
              </a:ext>
            </a:extLst>
          </p:cNvPr>
          <p:cNvGrpSpPr/>
          <p:nvPr/>
        </p:nvGrpSpPr>
        <p:grpSpPr>
          <a:xfrm>
            <a:off x="4511691" y="2870897"/>
            <a:ext cx="1757288" cy="1673586"/>
            <a:chOff x="563826" y="7436593"/>
            <a:chExt cx="1757288" cy="1673586"/>
          </a:xfrm>
        </p:grpSpPr>
        <p:pic>
          <p:nvPicPr>
            <p:cNvPr id="51" name="그림 5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1692" y="7436593"/>
              <a:ext cx="589017" cy="589017"/>
            </a:xfrm>
            <a:prstGeom prst="rect">
              <a:avLst/>
            </a:prstGeom>
          </p:spPr>
        </p:pic>
        <p:grpSp>
          <p:nvGrpSpPr>
            <p:cNvPr id="52" name="그룹 51"/>
            <p:cNvGrpSpPr/>
            <p:nvPr/>
          </p:nvGrpSpPr>
          <p:grpSpPr>
            <a:xfrm>
              <a:off x="563826" y="8068774"/>
              <a:ext cx="1757288" cy="1041405"/>
              <a:chOff x="2633532" y="3782424"/>
              <a:chExt cx="1757288" cy="1041405"/>
            </a:xfrm>
          </p:grpSpPr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11AD0CF3-6461-4A88-86B8-51936768C156}"/>
                  </a:ext>
                </a:extLst>
              </p:cNvPr>
              <p:cNvSpPr/>
              <p:nvPr/>
            </p:nvSpPr>
            <p:spPr>
              <a:xfrm>
                <a:off x="2667042" y="3782424"/>
                <a:ext cx="1656000" cy="216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53289" fontAlgn="base" latinLnBrk="0">
                  <a:defRPr/>
                </a:pPr>
                <a:r>
                  <a:rPr lang="ko-KR" altLang="en-US" sz="1200" b="1" kern="0" spc="-100" dirty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근로자 참여 및 협력</a:t>
                </a:r>
              </a:p>
            </p:txBody>
          </p:sp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72EC005E-69C2-46DC-8AA2-7533B1E628AA}"/>
                  </a:ext>
                </a:extLst>
              </p:cNvPr>
              <p:cNvSpPr/>
              <p:nvPr/>
            </p:nvSpPr>
            <p:spPr>
              <a:xfrm>
                <a:off x="2633532" y="4131332"/>
                <a:ext cx="175728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anchor="ctr">
                <a:spAutoFit/>
              </a:bodyPr>
              <a:lstStyle/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0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노사 가 공동의 목표를 설정하고 상생할 수 있는 노사파트너십</a:t>
                </a:r>
                <a:endParaRPr lang="en-US" altLang="ko-KR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endParaRPr>
              </a:p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0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형성  및  노사관계 역량 강화 지원</a:t>
                </a:r>
              </a:p>
            </p:txBody>
          </p:sp>
          <p:cxnSp>
            <p:nvCxnSpPr>
              <p:cNvPr id="55" name="직선 연결선 54"/>
              <p:cNvCxnSpPr/>
              <p:nvPr/>
            </p:nvCxnSpPr>
            <p:spPr>
              <a:xfrm>
                <a:off x="2759916" y="4050412"/>
                <a:ext cx="1470252" cy="0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" name="그룹 44"/>
          <p:cNvGrpSpPr/>
          <p:nvPr/>
        </p:nvGrpSpPr>
        <p:grpSpPr>
          <a:xfrm>
            <a:off x="3539265" y="5044613"/>
            <a:ext cx="1797947" cy="1629713"/>
            <a:chOff x="4683259" y="7696523"/>
            <a:chExt cx="1797947" cy="1629713"/>
          </a:xfrm>
        </p:grpSpPr>
        <p:grpSp>
          <p:nvGrpSpPr>
            <p:cNvPr id="46" name="그룹 45"/>
            <p:cNvGrpSpPr/>
            <p:nvPr/>
          </p:nvGrpSpPr>
          <p:grpSpPr>
            <a:xfrm>
              <a:off x="4683259" y="8280572"/>
              <a:ext cx="1797947" cy="1045664"/>
              <a:chOff x="2598936" y="3782424"/>
              <a:chExt cx="1797947" cy="1045664"/>
            </a:xfrm>
          </p:grpSpPr>
          <p:sp>
            <p:nvSpPr>
              <p:cNvPr id="48" name="직사각형 47">
                <a:extLst>
                  <a:ext uri="{FF2B5EF4-FFF2-40B4-BE49-F238E27FC236}">
                    <a16:creationId xmlns:a16="http://schemas.microsoft.com/office/drawing/2014/main" id="{11AD0CF3-6461-4A88-86B8-51936768C156}"/>
                  </a:ext>
                </a:extLst>
              </p:cNvPr>
              <p:cNvSpPr/>
              <p:nvPr/>
            </p:nvSpPr>
            <p:spPr>
              <a:xfrm>
                <a:off x="2667042" y="3782424"/>
                <a:ext cx="1656000" cy="216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753289" fontAlgn="base" latinLnBrk="0">
                  <a:defRPr/>
                </a:pPr>
                <a:r>
                  <a:rPr lang="ko-KR" altLang="en-US" sz="1200" b="1" kern="0" spc="-100" dirty="0">
                    <a:solidFill>
                      <a:schemeClr val="tx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직무역량</a:t>
                </a:r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72EC005E-69C2-46DC-8AA2-7533B1E628AA}"/>
                  </a:ext>
                </a:extLst>
              </p:cNvPr>
              <p:cNvSpPr/>
              <p:nvPr/>
            </p:nvSpPr>
            <p:spPr>
              <a:xfrm>
                <a:off x="2598936" y="4135591"/>
                <a:ext cx="1797947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anchor="ctr">
                <a:spAutoFit/>
              </a:bodyPr>
              <a:lstStyle/>
              <a:p>
                <a:pPr algn="ctr" defTabSz="753289" latinLnBrk="0">
                  <a:lnSpc>
                    <a:spcPct val="130000"/>
                  </a:lnSpc>
                  <a:defRPr/>
                </a:pPr>
                <a:r>
                  <a:rPr lang="ko-KR" altLang="en-US" sz="1000" kern="0" spc="-110" dirty="0">
                    <a:solidFill>
                      <a:srgbClr val="000000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  <a:cs typeface="KoPubWorld돋움체_Pro Medium" panose="00000600000000000000" pitchFamily="50" charset="-127"/>
                  </a:rPr>
                  <a:t>지속적인 자체 혁신 기반 구축을 위한 조직구성원 인식변화 및 역량강화</a:t>
                </a:r>
              </a:p>
            </p:txBody>
          </p:sp>
          <p:cxnSp>
            <p:nvCxnSpPr>
              <p:cNvPr id="50" name="직선 연결선 49"/>
              <p:cNvCxnSpPr/>
              <p:nvPr/>
            </p:nvCxnSpPr>
            <p:spPr>
              <a:xfrm>
                <a:off x="2759916" y="4050412"/>
                <a:ext cx="1470252" cy="0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5695" y="7696523"/>
              <a:ext cx="533077" cy="533077"/>
            </a:xfrm>
            <a:prstGeom prst="rect">
              <a:avLst/>
            </a:prstGeom>
          </p:spPr>
        </p:pic>
      </p:grpSp>
      <p:sp>
        <p:nvSpPr>
          <p:cNvPr id="4" name="object 30"/>
          <p:cNvSpPr txBox="1"/>
          <p:nvPr/>
        </p:nvSpPr>
        <p:spPr>
          <a:xfrm>
            <a:off x="363309" y="1447800"/>
            <a:ext cx="6094641" cy="412677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10"/>
              </a:spcBef>
            </a:pPr>
            <a:r>
              <a:rPr lang="ko-KR" altLang="en-US" sz="1400" spc="-100" dirty="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* </a:t>
            </a:r>
            <a:r>
              <a:rPr lang="ko-KR" altLang="en-US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기업별 </a:t>
            </a:r>
            <a:r>
              <a:rPr lang="en-US" altLang="ko-KR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2</a:t>
            </a:r>
            <a:r>
              <a:rPr lang="ko-KR" altLang="en-US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개 요구사항까지 신청 가능</a:t>
            </a:r>
            <a:r>
              <a:rPr lang="en-US" altLang="ko-KR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(</a:t>
            </a:r>
            <a:r>
              <a:rPr lang="ko-KR" altLang="en-US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특화 컨설팅 참여 시 </a:t>
            </a:r>
            <a:r>
              <a:rPr lang="en-US" altLang="ko-KR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3</a:t>
            </a:r>
            <a:r>
              <a:rPr lang="ko-KR" altLang="en-US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개 가능</a:t>
            </a:r>
            <a:r>
              <a:rPr lang="en-US" altLang="ko-KR" sz="1400" spc="-100"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Medium" panose="00000600000000000000" pitchFamily="50" charset="-127"/>
              </a:rPr>
              <a:t>)</a:t>
            </a:r>
            <a:endParaRPr lang="en-US" altLang="ko-KR" sz="1400" spc="-1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KoPubWorld돋움체_Pro Medium" panose="00000600000000000000" pitchFamily="50" charset="-127"/>
            </a:endParaRPr>
          </a:p>
          <a:p>
            <a:pPr marL="12700">
              <a:lnSpc>
                <a:spcPct val="150000"/>
              </a:lnSpc>
              <a:spcBef>
                <a:spcPts val="110"/>
              </a:spcBef>
            </a:pPr>
            <a:endParaRPr lang="ko-KR" altLang="en-US" sz="300" spc="-100" dirty="0">
              <a:latin typeface="나눔스퀘어 Bold" panose="020B0600000101010101" pitchFamily="50" charset="-127"/>
              <a:ea typeface="나눔스퀘어 Bold" panose="020B0600000101010101" pitchFamily="50" charset="-127"/>
              <a:cs typeface="KoPubWorld돋움체_Pro Medium" panose="00000600000000000000" pitchFamily="50" charset="-127"/>
            </a:endParaRPr>
          </a:p>
        </p:txBody>
      </p: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5E2D7AB5-0695-4A69-ADD4-37F127368AE6}"/>
              </a:ext>
            </a:extLst>
          </p:cNvPr>
          <p:cNvGrpSpPr/>
          <p:nvPr/>
        </p:nvGrpSpPr>
        <p:grpSpPr>
          <a:xfrm>
            <a:off x="228600" y="841811"/>
            <a:ext cx="3143682" cy="377389"/>
            <a:chOff x="239461" y="1072713"/>
            <a:chExt cx="3143682" cy="377389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CDACDB7F-6709-4A12-97DC-3BE5EEA79C32}"/>
                </a:ext>
              </a:extLst>
            </p:cNvPr>
            <p:cNvGrpSpPr/>
            <p:nvPr/>
          </p:nvGrpSpPr>
          <p:grpSpPr>
            <a:xfrm>
              <a:off x="288049" y="1113285"/>
              <a:ext cx="2912351" cy="336817"/>
              <a:chOff x="288049" y="1113285"/>
              <a:chExt cx="2912351" cy="336817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B4437B06-D8BD-41EE-8A40-6782F07CBBA3}"/>
                  </a:ext>
                </a:extLst>
              </p:cNvPr>
              <p:cNvSpPr/>
              <p:nvPr/>
            </p:nvSpPr>
            <p:spPr>
              <a:xfrm>
                <a:off x="330994" y="1143000"/>
                <a:ext cx="2869406" cy="30710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A9B0CD73-1FEB-4AFC-B6D6-17EE0A10F8CF}"/>
                  </a:ext>
                </a:extLst>
              </p:cNvPr>
              <p:cNvSpPr/>
              <p:nvPr/>
            </p:nvSpPr>
            <p:spPr>
              <a:xfrm>
                <a:off x="288049" y="1113285"/>
                <a:ext cx="2888498" cy="24107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9D4A63E3-A99D-415E-8A59-7BCB2E901A29}"/>
                </a:ext>
              </a:extLst>
            </p:cNvPr>
            <p:cNvSpPr txBox="1"/>
            <p:nvPr/>
          </p:nvSpPr>
          <p:spPr>
            <a:xfrm>
              <a:off x="239461" y="1072713"/>
              <a:ext cx="31436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컨설팅 분야 및 요구사항</a:t>
              </a:r>
              <a:endParaRPr lang="ko-KR" altLang="en-US" sz="16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F1065FA-2AC1-9749-AFFC-372710DCE04C}"/>
              </a:ext>
            </a:extLst>
          </p:cNvPr>
          <p:cNvGrpSpPr/>
          <p:nvPr/>
        </p:nvGrpSpPr>
        <p:grpSpPr>
          <a:xfrm>
            <a:off x="2513077" y="7413538"/>
            <a:ext cx="1816023" cy="1496080"/>
            <a:chOff x="-3043371" y="4989004"/>
            <a:chExt cx="1816023" cy="1496080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11AD0CF3-6461-4A88-86B8-51936768C156}"/>
                </a:ext>
              </a:extLst>
            </p:cNvPr>
            <p:cNvSpPr/>
            <p:nvPr/>
          </p:nvSpPr>
          <p:spPr>
            <a:xfrm>
              <a:off x="-3011299" y="5635775"/>
              <a:ext cx="1751881" cy="216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53289" fontAlgn="base" latinLnBrk="0">
                <a:defRPr/>
              </a:pPr>
              <a:r>
                <a:rPr lang="ko-KR" altLang="en-US" sz="1200" b="1" kern="0" spc="-100" dirty="0">
                  <a:solidFill>
                    <a:schemeClr val="tx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공정채용</a:t>
              </a: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72EC005E-69C2-46DC-8AA2-7533B1E628AA}"/>
                </a:ext>
              </a:extLst>
            </p:cNvPr>
            <p:cNvSpPr/>
            <p:nvPr/>
          </p:nvSpPr>
          <p:spPr>
            <a:xfrm>
              <a:off x="-3043371" y="6007133"/>
              <a:ext cx="1816023" cy="4779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채용제도 진단 및 개선</a:t>
              </a:r>
              <a:r>
                <a:rPr lang="en-US" altLang="ko-KR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,</a:t>
              </a:r>
            </a:p>
            <a:p>
              <a:pPr algn="ctr" defTabSz="753289" latinLnBrk="0">
                <a:lnSpc>
                  <a:spcPct val="130000"/>
                </a:lnSpc>
                <a:defRPr/>
              </a:pPr>
              <a:r>
                <a:rPr lang="ko-KR" altLang="en-US" sz="1000" kern="0" spc="-100" dirty="0">
                  <a:solidFill>
                    <a:srgbClr val="00000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채용제도 마련 및 운영지원</a:t>
              </a: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-2881234" y="5903763"/>
              <a:ext cx="1470252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Job opportunities - Free communications icons">
              <a:extLst>
                <a:ext uri="{FF2B5EF4-FFF2-40B4-BE49-F238E27FC236}">
                  <a16:creationId xmlns:a16="http://schemas.microsoft.com/office/drawing/2014/main" id="{7549733E-DD60-6C83-2F18-4F7D633FE2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418424" y="4989004"/>
              <a:ext cx="544632" cy="544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4748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7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120BD4F8-8DC4-CF12-1F82-83191929AA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82482"/>
              </p:ext>
            </p:extLst>
          </p:nvPr>
        </p:nvGraphicFramePr>
        <p:xfrm>
          <a:off x="457201" y="1339999"/>
          <a:ext cx="6011864" cy="3612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03121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50181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근로시간 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관리방안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마련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근무시간을 체계적으로 관리할 수 있는 방안을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근무시간 관리기준 마련 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초과근로 관리방안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근로시간관리시스템 구축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연차휴가 사용 촉진방안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근로시간 관련 규정 정비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190806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근무체계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개편</a:t>
                      </a:r>
                    </a:p>
                    <a:p>
                      <a:pPr algn="ctr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일가정양립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포함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근로자 건강권 확보 및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일가정양립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문화 안착 유도를 위해 장시간 근로관행을 해소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유연근무제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시차출퇴근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선택적 근로시간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재택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원격근무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도입 및 운영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근무체계 개편제도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탄력적 근로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간주근로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재량근로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도입 및 운영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보상휴가제 도입 및 운영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교대근무제 개편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근무체계 개편과 관련한 보상조정 방안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조직의 업무수행에 적합한 근무체계 개편 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</a:tbl>
          </a:graphicData>
        </a:graphic>
      </p:graphicFrame>
      <p:grpSp>
        <p:nvGrpSpPr>
          <p:cNvPr id="27" name="그룹 26">
            <a:extLst>
              <a:ext uri="{FF2B5EF4-FFF2-40B4-BE49-F238E27FC236}">
                <a16:creationId xmlns:a16="http://schemas.microsoft.com/office/drawing/2014/main" id="{8B10A86D-B642-939F-9FA1-45D21A047880}"/>
              </a:ext>
            </a:extLst>
          </p:cNvPr>
          <p:cNvGrpSpPr/>
          <p:nvPr/>
        </p:nvGrpSpPr>
        <p:grpSpPr>
          <a:xfrm>
            <a:off x="311635" y="877868"/>
            <a:ext cx="1749214" cy="366720"/>
            <a:chOff x="476249" y="2879229"/>
            <a:chExt cx="972000" cy="270061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3DA63F4A-831C-56A1-68CE-06C239FE8C9F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근로시간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51B5BB39-D711-7613-F684-EFA40A78481A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3" name="표 32">
            <a:extLst>
              <a:ext uri="{FF2B5EF4-FFF2-40B4-BE49-F238E27FC236}">
                <a16:creationId xmlns:a16="http://schemas.microsoft.com/office/drawing/2014/main" id="{8D2CAE2C-CDE3-48B3-FACF-A88AD9CC1F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325534"/>
              </p:ext>
            </p:extLst>
          </p:nvPr>
        </p:nvGraphicFramePr>
        <p:xfrm>
          <a:off x="457201" y="5841534"/>
          <a:ext cx="6011864" cy="30695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2263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200843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임금관리체계 개선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공정한 보상체계 확립을 위해 임금관리기준을 설정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임금구성항목 간소화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임금체계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통상임금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포괄임금제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의 적법성 제고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보수규정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취업규칙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근로계약서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단체협약 등 각종 임금관리 규정 정비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164611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임금체계 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재설계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공정한 보상체계 확립을 위해 기존 임금제도를 개편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직급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직군별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임금테이블 구축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개선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 기반의 임금체계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성과 기반의 임금체계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직무능력 기반의 임금체계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임금체계 재설계 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</a:tbl>
          </a:graphicData>
        </a:graphic>
      </p:graphicFrame>
      <p:grpSp>
        <p:nvGrpSpPr>
          <p:cNvPr id="34" name="그룹 33">
            <a:extLst>
              <a:ext uri="{FF2B5EF4-FFF2-40B4-BE49-F238E27FC236}">
                <a16:creationId xmlns:a16="http://schemas.microsoft.com/office/drawing/2014/main" id="{8E212C8F-BB3C-736C-FC72-366462483500}"/>
              </a:ext>
            </a:extLst>
          </p:cNvPr>
          <p:cNvGrpSpPr/>
          <p:nvPr/>
        </p:nvGrpSpPr>
        <p:grpSpPr>
          <a:xfrm>
            <a:off x="311635" y="5379403"/>
            <a:ext cx="1749214" cy="366720"/>
            <a:chOff x="476249" y="2879229"/>
            <a:chExt cx="972000" cy="270061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8127B49B-AD99-B95E-AE71-C1CFF789B3DF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임금체계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8F56183A-C0A4-E106-161C-75379F73F549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725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5A098-A898-9621-9959-BCAB55909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46BE94-ED2E-44C7-00E3-7B559D2BB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8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1B4F6C5C-7007-C54A-166F-0EDEFF15F6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DA9F4D66-93B8-6B14-CEBA-0585A79016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986212"/>
              </p:ext>
            </p:extLst>
          </p:nvPr>
        </p:nvGraphicFramePr>
        <p:xfrm>
          <a:off x="457201" y="1339946"/>
          <a:ext cx="6011864" cy="65293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4021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295662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노사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협의회 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활성화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노사협의회 활성화를 위한 제도적 기반을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노사협의회 절차 및 운영방안 설정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노사협의회 운영규정 정비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노사협의회 위원 위촉 및 선출 지원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2256532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노사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파트너십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증진방안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마련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노사관계 활성화 및 조직문화 개선을 위한 협력증진 방안을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 간 커뮤니케이션 및 상호 협력구조 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조직문화 진단을 통한 갈등요인 및 개선방안 도출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노사관계 활성화 조직 및 운영방안 마련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노사협의회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고충처리위원회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경영전략과 연계한 중장기 노사 비전체계 수립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조직 내 공감대 형성을 위한 교육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멘토링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피드백 프로그램 실시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다양한 내부집단의 필요와 선호를 반영한 복지제도 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7.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노사관계 활성화 및 조직문화 개선을 위한 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  <a:tr h="2736967"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참여적</a:t>
                      </a:r>
                    </a:p>
                    <a:p>
                      <a:pPr algn="ctr"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혁신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활동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근로자의 참여가 가능한 작업조직 설계를 통해 기업 스스로 작업장 관리체계의 구축과 변화가 가능한 기반을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자주적 문제해결 활동 절차 및 기법 구축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자주적 문제해결 결과의 실행구조 설정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직원 참여 동기부여를 위한 결과 측정방식 및 포상절차 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자주적 문제해결 활동 활성화를 위한 방안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공정분석을 통한 작업조직 표준화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생산관리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계획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품질관리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검사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), </a:t>
                      </a:r>
                      <a:br>
                        <a:rPr lang="en-US" altLang="ko-KR" sz="12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자재관리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설비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작업 등 표준화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작업자별 작업지시 방식 확립 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7. 3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정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정품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정량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정위치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 5S(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정리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정돈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청소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청결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습관화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활동 지원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심화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266448"/>
                  </a:ext>
                </a:extLst>
              </a:tr>
            </a:tbl>
          </a:graphicData>
        </a:graphic>
      </p:graphicFrame>
      <p:grpSp>
        <p:nvGrpSpPr>
          <p:cNvPr id="27" name="그룹 26">
            <a:extLst>
              <a:ext uri="{FF2B5EF4-FFF2-40B4-BE49-F238E27FC236}">
                <a16:creationId xmlns:a16="http://schemas.microsoft.com/office/drawing/2014/main" id="{2116838C-C785-E9EF-4900-CBA364C6B5F4}"/>
              </a:ext>
            </a:extLst>
          </p:cNvPr>
          <p:cNvGrpSpPr/>
          <p:nvPr/>
        </p:nvGrpSpPr>
        <p:grpSpPr>
          <a:xfrm>
            <a:off x="311635" y="877814"/>
            <a:ext cx="1749214" cy="366720"/>
            <a:chOff x="476249" y="2879229"/>
            <a:chExt cx="972000" cy="270061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3B4D6847-86B1-84A7-4F66-BB6285067028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근로자 참여 및 협력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6DAE1E90-E4F7-32CC-5228-3FDDF78B86CD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3763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3DCB8-33BA-0749-F4CF-83C9D025F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9C67A38-CC0B-B1E1-CBD9-6300F3E75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9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8CE67988-57F9-2C53-552C-33271A7539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9F024649-B880-46BB-5846-B5BE7E937E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382244"/>
              </p:ext>
            </p:extLst>
          </p:nvPr>
        </p:nvGraphicFramePr>
        <p:xfrm>
          <a:off x="457201" y="5631074"/>
          <a:ext cx="6011864" cy="33543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43293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31224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학습체계 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기준 수립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HRD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기반의 조직 학습체계 설계 및 필요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스킬셋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기준을 수립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학습체계 설계 등을 위한 직무 분류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 별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스킬셋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구축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필요 시 지역 훈련기관 연계방안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1798833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학습체계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설계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개인과 조직의 동반성장을 위한 학습체계를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적응형 학습체계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 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입사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승진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전환배치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조직활성화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직무능력 향상 형 학습체계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   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직급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직책 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기능 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핵심인력 육성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기타 특수목적 달성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학습 운영체계 설계 및 학습조직 구성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밖의 학습체계 설계 및 타 인사제도와의 연계 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</a:tbl>
          </a:graphicData>
        </a:graphic>
      </p:graphicFrame>
      <p:grpSp>
        <p:nvGrpSpPr>
          <p:cNvPr id="27" name="그룹 26">
            <a:extLst>
              <a:ext uri="{FF2B5EF4-FFF2-40B4-BE49-F238E27FC236}">
                <a16:creationId xmlns:a16="http://schemas.microsoft.com/office/drawing/2014/main" id="{7E1C2060-59B3-699E-9160-4B115F737F6D}"/>
              </a:ext>
            </a:extLst>
          </p:cNvPr>
          <p:cNvGrpSpPr/>
          <p:nvPr/>
        </p:nvGrpSpPr>
        <p:grpSpPr>
          <a:xfrm>
            <a:off x="311635" y="5168942"/>
            <a:ext cx="1749214" cy="366720"/>
            <a:chOff x="476249" y="2879229"/>
            <a:chExt cx="972000" cy="270061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73BA93CD-53A8-93BF-868A-4B7B3B965DBC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직무역량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FCE38D9B-F023-F8FC-5C37-53B847C1EABB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F80F21A-10C8-7CE9-3F3B-7E0877E650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197673"/>
              </p:ext>
            </p:extLst>
          </p:nvPr>
        </p:nvGraphicFramePr>
        <p:xfrm>
          <a:off x="457201" y="1483192"/>
          <a:ext cx="6011864" cy="30017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0299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29788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일가정양립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프로그램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설계 및 운영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일과 가정이 양립할 수 있는 문화 형성을 위한 제도적 기반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임신 근로자 지원제도 활성화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출산 관련 지원제도 활성화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육아 관련 지원제도 활성화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가족돌봄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관련 지원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150087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직장내 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괴롭힘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성희롱 예방 및 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대응체계 구축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spc="-5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spc="-50" baseline="0" dirty="0">
                          <a:solidFill>
                            <a:schemeClr val="tx1"/>
                          </a:solidFill>
                        </a:rPr>
                        <a:t>상호존중 조직문화 구축을 위해 직장내 성희롱</a:t>
                      </a:r>
                      <a:r>
                        <a:rPr lang="en-US" altLang="ko-KR" sz="1200" spc="-50" baseline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spc="-50" baseline="0" dirty="0">
                          <a:solidFill>
                            <a:schemeClr val="tx1"/>
                          </a:solidFill>
                        </a:rPr>
                        <a:t>괴롭힘 대응체계 수립</a:t>
                      </a:r>
                      <a:endParaRPr lang="en-US" altLang="ko-KR" sz="1200" spc="-50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직장 내 성희롱 및 괴롭힘 신고 및 조사 절차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조사기간 피해근로자 등 보호조치 및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피해 방지대책 수립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직장 내 성희롱 및 괴롭힘 행위자 징계 기준 등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직장 내 성희롱 및 괴롭힘 행위 근절을 위한 예방교육계획 수립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직장내 성희롱 및 괴롭힘 예방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대응 조치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</a:tbl>
          </a:graphicData>
        </a:graphic>
      </p:graphicFrame>
      <p:grpSp>
        <p:nvGrpSpPr>
          <p:cNvPr id="5" name="그룹 4">
            <a:extLst>
              <a:ext uri="{FF2B5EF4-FFF2-40B4-BE49-F238E27FC236}">
                <a16:creationId xmlns:a16="http://schemas.microsoft.com/office/drawing/2014/main" id="{3D0A91D2-D9B3-9462-77D0-CB2CDD4D9767}"/>
              </a:ext>
            </a:extLst>
          </p:cNvPr>
          <p:cNvGrpSpPr/>
          <p:nvPr/>
        </p:nvGrpSpPr>
        <p:grpSpPr>
          <a:xfrm>
            <a:off x="311635" y="1021060"/>
            <a:ext cx="1749214" cy="366720"/>
            <a:chOff x="476249" y="2879229"/>
            <a:chExt cx="972000" cy="270061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97B9151-B886-C9A5-7A49-F4D3EF4828A5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직장문화 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836F8097-04B3-82F5-2143-252912DE3B61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10745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1B094-0DB8-3DC9-D866-FEF60D2C16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C45175-5146-0608-811F-A15A5CD08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10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16D25FB-39AE-1E44-516D-50D5E5F0294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D98E7B12-5E70-9E12-26B4-27E7972DB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722508"/>
              </p:ext>
            </p:extLst>
          </p:nvPr>
        </p:nvGraphicFramePr>
        <p:xfrm>
          <a:off x="457201" y="6501172"/>
          <a:ext cx="6011864" cy="288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채용제도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진단 및 개선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구직자 권익을 보호하기 위한 공정한 채용절차 수립을 지원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기존 채용제도 진단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채용절차의 공정화에 관한 법률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채용절차법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기준 위반사항 검토 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채용절차 법적 위반사항 해소를 위한 절차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양식 개정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전문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채용제도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마련 및 운영지원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일자리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미스매칭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해소를 위한 효과적 채용제도를 마련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능력중심의 채용제도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직무분석 및 직무 설명 자료 개발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전형별 채용 양식 마련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공고문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입사지원 양식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전형별 평가도구 개발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평가 척도 및 질문지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지원자 특성에 맞는 모집 전략 수립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직원만족도를 높이고 장기 근속을 유도할 수 있는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온보딩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기법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공정한 채용제도 마련 및 운영 지원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</a:tbl>
          </a:graphicData>
        </a:graphic>
      </p:graphicFrame>
      <p:grpSp>
        <p:nvGrpSpPr>
          <p:cNvPr id="27" name="그룹 26">
            <a:extLst>
              <a:ext uri="{FF2B5EF4-FFF2-40B4-BE49-F238E27FC236}">
                <a16:creationId xmlns:a16="http://schemas.microsoft.com/office/drawing/2014/main" id="{94357A31-A3FB-772A-6E03-E94868EE1A0D}"/>
              </a:ext>
            </a:extLst>
          </p:cNvPr>
          <p:cNvGrpSpPr/>
          <p:nvPr/>
        </p:nvGrpSpPr>
        <p:grpSpPr>
          <a:xfrm>
            <a:off x="311635" y="6039040"/>
            <a:ext cx="1749214" cy="366720"/>
            <a:chOff x="476249" y="2879229"/>
            <a:chExt cx="972000" cy="270061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6A9C0510-8849-960B-10E0-A06449B600BC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공정채용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BA1848E5-724B-0C68-8810-7E2F4741A05D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C443B25-25C5-6C32-E83A-B45128377E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835559"/>
              </p:ext>
            </p:extLst>
          </p:nvPr>
        </p:nvGraphicFramePr>
        <p:xfrm>
          <a:off x="457201" y="1120703"/>
          <a:ext cx="6011864" cy="4422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직무분석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및</a:t>
                      </a: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업무정의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HRM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관점에서 개인이 수행하고 있는 직무의 명칭 및 수행방식을 명확히 정의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 분류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 수행방식 정의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직무기술서 작성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kumimoji="0" lang="ko-KR" alt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심화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업무기능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개선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직원의 경력관리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성과관리 등을 명확하게 할 수 있도록 조직 기능의 수행절차 및 담당 역할을 정의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직무 재설계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업무 프로세스 재설계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조직 재설계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kumimoji="0" lang="ko-KR" alt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심화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260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평가체계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설계</a:t>
                      </a:r>
                    </a:p>
                    <a:p>
                      <a:pPr algn="ctr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보상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배치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성과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공정한 성과분배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적합인력 확보 시 합리적 판단기준 확보를 위한 관리체계를 수립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승진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승급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전환배치 적합인력 선발기준 수립 목적 평가체계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보상체계 운영 목적 평가체계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기타 특수목적 평가체계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프로젝트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선택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평가 운영체계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필수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평가절차 및 양식 개발</a:t>
                      </a:r>
                    </a:p>
                    <a:p>
                      <a:pPr algn="l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평가정보 관리체계 구축</a:t>
                      </a:r>
                    </a:p>
                    <a:p>
                      <a:pPr algn="l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평가자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피평가자 훈련절차 설계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스퀘어 Bold"/>
                          <a:ea typeface="나눔스퀘어 Bold"/>
                          <a:cs typeface="+mn-cs"/>
                        </a:rPr>
                        <a:t>심화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184171"/>
                  </a:ext>
                </a:extLst>
              </a:tr>
            </a:tbl>
          </a:graphicData>
        </a:graphic>
      </p:graphicFrame>
      <p:grpSp>
        <p:nvGrpSpPr>
          <p:cNvPr id="5" name="그룹 4">
            <a:extLst>
              <a:ext uri="{FF2B5EF4-FFF2-40B4-BE49-F238E27FC236}">
                <a16:creationId xmlns:a16="http://schemas.microsoft.com/office/drawing/2014/main" id="{A66DF5C4-85D0-0243-6F20-60E2A06E6A54}"/>
              </a:ext>
            </a:extLst>
          </p:cNvPr>
          <p:cNvGrpSpPr/>
          <p:nvPr/>
        </p:nvGrpSpPr>
        <p:grpSpPr>
          <a:xfrm>
            <a:off x="311635" y="658571"/>
            <a:ext cx="1749214" cy="366720"/>
            <a:chOff x="476249" y="2879229"/>
            <a:chExt cx="972000" cy="270061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4F35860-7EFB-3C86-E078-1300F430FED5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조직관리 및 평가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9339EEAF-24E6-EEE0-348F-7C24E180F71D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6768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7EB6B-6784-0648-A9CD-3AC11F0F8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119D21B-97FC-E835-E1E9-6C3E9648A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975F6-CCDE-4FF0-A239-656DA5919227}" type="slidenum">
              <a:rPr lang="ko-KR" altLang="en-US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pPr/>
              <a:t>11</a:t>
            </a:fld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63DAD6A-7921-7389-CE50-6C241D09C5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2025</a:t>
            </a:r>
            <a:r>
              <a: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일터혁신 컨설팅사업</a:t>
            </a:r>
          </a:p>
        </p:txBody>
      </p:sp>
      <p:graphicFrame>
        <p:nvGraphicFramePr>
          <p:cNvPr id="33" name="표 32">
            <a:extLst>
              <a:ext uri="{FF2B5EF4-FFF2-40B4-BE49-F238E27FC236}">
                <a16:creationId xmlns:a16="http://schemas.microsoft.com/office/drawing/2014/main" id="{3933CEFF-1B39-68F6-7000-290F0DCE17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783276"/>
              </p:ext>
            </p:extLst>
          </p:nvPr>
        </p:nvGraphicFramePr>
        <p:xfrm>
          <a:off x="457201" y="1481013"/>
          <a:ext cx="6011864" cy="20277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9571">
                  <a:extLst>
                    <a:ext uri="{9D8B030D-6E8A-4147-A177-3AD203B41FA5}">
                      <a16:colId xmlns:a16="http://schemas.microsoft.com/office/drawing/2014/main" val="2221963708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val="4116145405"/>
                    </a:ext>
                  </a:extLst>
                </a:gridCol>
                <a:gridCol w="411773">
                  <a:extLst>
                    <a:ext uri="{9D8B030D-6E8A-4147-A177-3AD203B41FA5}">
                      <a16:colId xmlns:a16="http://schemas.microsoft.com/office/drawing/2014/main" val="1349959561"/>
                    </a:ext>
                  </a:extLst>
                </a:gridCol>
              </a:tblGrid>
              <a:tr h="256852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요구사항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목적 및 내용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수준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833327"/>
                  </a:ext>
                </a:extLst>
              </a:tr>
              <a:tr h="1770938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장년친화 인사제도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E4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목표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en-US" altLang="ko-KR" sz="1200" b="1" spc="-1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spc="-10" baseline="0" dirty="0">
                          <a:solidFill>
                            <a:schemeClr val="tx1"/>
                          </a:solidFill>
                        </a:rPr>
                        <a:t>장년</a:t>
                      </a:r>
                      <a:r>
                        <a:rPr lang="en-US" altLang="ko-KR" sz="1200" spc="-10" baseline="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200" spc="-10" baseline="0" dirty="0">
                          <a:solidFill>
                            <a:schemeClr val="tx1"/>
                          </a:solidFill>
                        </a:rPr>
                        <a:t>고령인력의 안정적 업무수행을 지원할 수 있는 관리체계를 마련</a:t>
                      </a:r>
                      <a:endParaRPr lang="en-US" altLang="ko-KR" sz="1200" spc="-10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l" latinLnBrk="0"/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</a:rPr>
                        <a:t>세부과제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</a:rPr>
                        <a:t>]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장년근로자 적합 근무체계 설계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장년근로자 적합직무 개발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장년근로자 보상체계 마련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장년근로자 고용유지 방안 모색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임금체계 설계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임금피크제 등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l" latinLnBrk="0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그 밖에 장년친화 인사제도 방안 마련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심화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158742"/>
                  </a:ext>
                </a:extLst>
              </a:tr>
            </a:tbl>
          </a:graphicData>
        </a:graphic>
      </p:graphicFrame>
      <p:grpSp>
        <p:nvGrpSpPr>
          <p:cNvPr id="34" name="그룹 33">
            <a:extLst>
              <a:ext uri="{FF2B5EF4-FFF2-40B4-BE49-F238E27FC236}">
                <a16:creationId xmlns:a16="http://schemas.microsoft.com/office/drawing/2014/main" id="{A77484DD-866B-7F4B-E3C3-44BC4A323760}"/>
              </a:ext>
            </a:extLst>
          </p:cNvPr>
          <p:cNvGrpSpPr/>
          <p:nvPr/>
        </p:nvGrpSpPr>
        <p:grpSpPr>
          <a:xfrm>
            <a:off x="311635" y="1018882"/>
            <a:ext cx="1749214" cy="366720"/>
            <a:chOff x="476249" y="2879229"/>
            <a:chExt cx="972000" cy="270061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73022C70-EA9D-F8ED-287A-3A8E78251258}"/>
                </a:ext>
              </a:extLst>
            </p:cNvPr>
            <p:cNvSpPr/>
            <p:nvPr/>
          </p:nvSpPr>
          <p:spPr>
            <a:xfrm>
              <a:off x="476250" y="2879229"/>
              <a:ext cx="942975" cy="24107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>
                <a:defRPr/>
              </a:pPr>
              <a:r>
                <a:rPr lang="ko-KR" altLang="en-US" sz="1400" b="1" kern="0" spc="-1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_Pro Medium" panose="00000600000000000000" pitchFamily="50" charset="-127"/>
                </a:rPr>
                <a:t>장년친화</a:t>
              </a:r>
              <a:endParaRPr lang="ko-KR" altLang="en-US" sz="1300" b="1" spc="-5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CF6A9DC4-0B92-75A0-2CB9-3BFDE4FB9F50}"/>
                </a:ext>
              </a:extLst>
            </p:cNvPr>
            <p:cNvCxnSpPr>
              <a:cxnSpLocks/>
            </p:cNvCxnSpPr>
            <p:nvPr/>
          </p:nvCxnSpPr>
          <p:spPr>
            <a:xfrm>
              <a:off x="476249" y="3149290"/>
              <a:ext cx="972000" cy="0"/>
            </a:xfrm>
            <a:prstGeom prst="line">
              <a:avLst/>
            </a:prstGeom>
            <a:ln w="15875">
              <a:solidFill>
                <a:srgbClr val="569CC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834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23FB493-FD70-B8C7-4587-305ED8992818}"/>
              </a:ext>
            </a:extLst>
          </p:cNvPr>
          <p:cNvSpPr/>
          <p:nvPr/>
        </p:nvSpPr>
        <p:spPr>
          <a:xfrm>
            <a:off x="2260046" y="4757567"/>
            <a:ext cx="2337909" cy="3111757"/>
          </a:xfrm>
          <a:prstGeom prst="roundRect">
            <a:avLst>
              <a:gd name="adj" fmla="val 6296"/>
            </a:avLst>
          </a:prstGeom>
          <a:solidFill>
            <a:srgbClr val="F9DE0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7FF1C56-BAB6-43F7-842E-51CF9DD65265}"/>
              </a:ext>
            </a:extLst>
          </p:cNvPr>
          <p:cNvSpPr/>
          <p:nvPr/>
        </p:nvSpPr>
        <p:spPr>
          <a:xfrm>
            <a:off x="-1" y="8305801"/>
            <a:ext cx="6858001" cy="1600199"/>
          </a:xfrm>
          <a:prstGeom prst="rect">
            <a:avLst/>
          </a:prstGeom>
          <a:solidFill>
            <a:srgbClr val="B4E4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920552"/>
            <a:ext cx="1380277" cy="954968"/>
          </a:xfrm>
          <a:prstGeom prst="rect">
            <a:avLst/>
          </a:prstGeom>
        </p:spPr>
      </p:pic>
      <p:sp>
        <p:nvSpPr>
          <p:cNvPr id="26" name="사각형: 둥근 모서리 99">
            <a:extLst>
              <a:ext uri="{FF2B5EF4-FFF2-40B4-BE49-F238E27FC236}">
                <a16:creationId xmlns:a16="http://schemas.microsoft.com/office/drawing/2014/main" id="{FB707FEF-03FC-4A85-966A-1E38E595B0D3}"/>
              </a:ext>
            </a:extLst>
          </p:cNvPr>
          <p:cNvSpPr/>
          <p:nvPr/>
        </p:nvSpPr>
        <p:spPr>
          <a:xfrm>
            <a:off x="-1" y="8305801"/>
            <a:ext cx="6858000" cy="1600199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noFill/>
            <a:round/>
            <a:headEnd/>
            <a:tailEnd/>
          </a:ln>
          <a:effectLst/>
        </p:spPr>
        <p:txBody>
          <a:bodyPr tIns="0" bIns="0" rtlCol="0" anchor="t">
            <a:sp3d/>
          </a:bodyPr>
          <a:lstStyle/>
          <a:p>
            <a:pPr marL="87313" indent="-87313" algn="ctr">
              <a:lnSpc>
                <a:spcPct val="120000"/>
              </a:lnSpc>
              <a:spcAft>
                <a:spcPts val="600"/>
              </a:spcAft>
            </a:pPr>
            <a:endParaRPr lang="ko-KR" altLang="en-US" sz="1400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9" name="사각형: 둥근 모서리 101">
            <a:extLst>
              <a:ext uri="{FF2B5EF4-FFF2-40B4-BE49-F238E27FC236}">
                <a16:creationId xmlns:a16="http://schemas.microsoft.com/office/drawing/2014/main" id="{2DC20767-2E5A-4790-AEF5-0F6C357909CC}"/>
              </a:ext>
            </a:extLst>
          </p:cNvPr>
          <p:cNvSpPr/>
          <p:nvPr/>
        </p:nvSpPr>
        <p:spPr>
          <a:xfrm>
            <a:off x="216985" y="9104622"/>
            <a:ext cx="6424030" cy="5773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chemeClr val="accent3"/>
            </a:solidFill>
            <a:prstDash val="solid"/>
            <a:round/>
            <a:headEnd/>
            <a:tailEnd/>
          </a:ln>
          <a:effectLst/>
        </p:spPr>
        <p:txBody>
          <a:bodyPr lIns="90000" rtlCol="0" anchor="ctr">
            <a:sp3d/>
          </a:bodyPr>
          <a:lstStyle/>
          <a:p>
            <a:pPr lvl="0" algn="ctr"/>
            <a:r>
              <a:rPr lang="ko-KR" altLang="en-US" sz="14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Bold" panose="00000800000000000000" pitchFamily="50" charset="-127"/>
              </a:rPr>
              <a:t>한국생산성본부 일터혁신추진단 </a:t>
            </a:r>
            <a:r>
              <a:rPr lang="en-US" altLang="ko-KR" sz="14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Bold" panose="00000800000000000000" pitchFamily="50" charset="-127"/>
              </a:rPr>
              <a:t>  </a:t>
            </a:r>
          </a:p>
          <a:p>
            <a:pPr lvl="0" algn="ctr"/>
            <a:r>
              <a:rPr lang="en-US" altLang="ko-KR" sz="14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KoPubWorld돋움체_Pro Bold" panose="00000800000000000000" pitchFamily="50" charset="-127"/>
              </a:rPr>
              <a:t>02) 398-4329, 4330, 4331. 4332, 4343, 02) 724-1260, 1263</a:t>
            </a:r>
            <a:endParaRPr lang="ko-KR" altLang="en-US" sz="1400" dirty="0">
              <a:solidFill>
                <a:prstClr val="black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KoPubWorld돋움체_Pro Bold" panose="00000800000000000000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16985" y="8686800"/>
            <a:ext cx="6424030" cy="370743"/>
            <a:chOff x="97855" y="8850493"/>
            <a:chExt cx="6424030" cy="370743"/>
          </a:xfrm>
        </p:grpSpPr>
        <p:sp>
          <p:nvSpPr>
            <p:cNvPr id="27" name="직사각형 26"/>
            <p:cNvSpPr/>
            <p:nvPr/>
          </p:nvSpPr>
          <p:spPr>
            <a:xfrm>
              <a:off x="2935409" y="8850493"/>
              <a:ext cx="748923" cy="370743"/>
            </a:xfrm>
            <a:prstGeom prst="rect">
              <a:avLst/>
            </a:prstGeom>
          </p:spPr>
          <p:txBody>
            <a:bodyPr wrap="none">
              <a:spAutoFit/>
              <a:sp3d/>
            </a:bodyPr>
            <a:lstStyle/>
            <a:p>
              <a:pPr marL="87313" indent="-87313"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600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문 의 처</a:t>
              </a:r>
              <a:endParaRPr lang="ko-KR" altLang="en-US" sz="2400" spc="-1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 flipH="1">
              <a:off x="97855" y="9036538"/>
              <a:ext cx="2700000" cy="0"/>
            </a:xfrm>
            <a:prstGeom prst="line">
              <a:avLst/>
            </a:prstGeom>
            <a:ln>
              <a:solidFill>
                <a:schemeClr val="bg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/>
            <p:cNvCxnSpPr/>
            <p:nvPr/>
          </p:nvCxnSpPr>
          <p:spPr>
            <a:xfrm>
              <a:off x="3821885" y="9036538"/>
              <a:ext cx="2700000" cy="0"/>
            </a:xfrm>
            <a:prstGeom prst="line">
              <a:avLst/>
            </a:prstGeom>
            <a:ln>
              <a:solidFill>
                <a:schemeClr val="bg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이등변 삼각형 13"/>
          <p:cNvSpPr/>
          <p:nvPr/>
        </p:nvSpPr>
        <p:spPr>
          <a:xfrm flipV="1">
            <a:off x="2833686" y="8202945"/>
            <a:ext cx="1190628" cy="403647"/>
          </a:xfrm>
          <a:prstGeom prst="triangle">
            <a:avLst/>
          </a:prstGeom>
          <a:solidFill>
            <a:schemeClr val="bg1"/>
          </a:solidFill>
          <a:ln w="6350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tIns="0" bIns="0" rtlCol="0" anchor="t">
            <a:sp3d/>
          </a:bodyPr>
          <a:lstStyle/>
          <a:p>
            <a:pPr marL="87313" indent="-87313" algn="ctr">
              <a:lnSpc>
                <a:spcPct val="120000"/>
              </a:lnSpc>
              <a:spcAft>
                <a:spcPts val="600"/>
              </a:spcAft>
            </a:pPr>
            <a:endParaRPr lang="ko-KR" altLang="en-US" sz="1400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white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757681" y="2266982"/>
            <a:ext cx="5534900" cy="2006370"/>
            <a:chOff x="682792" y="8315927"/>
            <a:chExt cx="5534900" cy="1613882"/>
          </a:xfrm>
        </p:grpSpPr>
        <p:sp>
          <p:nvSpPr>
            <p:cNvPr id="22" name="직사각형 21"/>
            <p:cNvSpPr/>
            <p:nvPr/>
          </p:nvSpPr>
          <p:spPr>
            <a:xfrm>
              <a:off x="742539" y="8597582"/>
              <a:ext cx="5364128" cy="1052168"/>
            </a:xfrm>
            <a:prstGeom prst="rect">
              <a:avLst/>
            </a:prstGeom>
          </p:spPr>
          <p:txBody>
            <a:bodyPr wrap="square">
              <a:spAutoFit/>
              <a:sp3d/>
            </a:bodyPr>
            <a:lstStyle/>
            <a:p>
              <a:pPr marL="87313" indent="-87313" algn="ctr" latinLnBrk="0">
                <a:spcAft>
                  <a:spcPts val="600"/>
                </a:spcAft>
              </a:pPr>
              <a:r>
                <a:rPr lang="ko-KR" altLang="en-US" sz="16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EE2C4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한국생산성본부</a:t>
              </a: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는</a:t>
              </a:r>
              <a:r>
                <a:rPr lang="ko-KR" altLang="en-US" sz="16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</a:t>
              </a: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산업계의 생산성 향상을 체계적으로 선도하고</a:t>
              </a:r>
              <a:r>
                <a:rPr lang="en-US" altLang="ko-KR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, </a:t>
              </a:r>
              <a:endPara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  <a:p>
              <a:pPr marL="87313" indent="-87313" algn="ctr" latinLnBrk="0">
                <a:spcAft>
                  <a:spcPts val="600"/>
                </a:spcAft>
              </a:pPr>
              <a:r>
                <a:rPr lang="ko-KR" altLang="en-US" sz="16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기업경쟁력 향상</a:t>
              </a: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을 통해 국가발전에 기여하는</a:t>
              </a:r>
              <a:endPara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  <a:p>
              <a:pPr marL="87313" indent="-87313" algn="ctr" latinLnBrk="0">
                <a:spcAft>
                  <a:spcPts val="600"/>
                </a:spcAft>
              </a:pPr>
              <a:r>
                <a:rPr lang="ko-KR" altLang="en-US" sz="1600" b="1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F046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대한민국 대표 컨설팅 기관</a:t>
              </a: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으로서</a:t>
              </a:r>
              <a:r>
                <a:rPr lang="en-US" altLang="ko-KR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, </a:t>
              </a:r>
            </a:p>
            <a:p>
              <a:pPr marL="87313" indent="-87313" algn="ctr" latinLnBrk="0">
                <a:spcAft>
                  <a:spcPts val="600"/>
                </a:spcAft>
              </a:pPr>
              <a:r>
                <a:rPr lang="ko-KR" altLang="en-US" sz="1600" dirty="0"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 Light" panose="00000300000000000000" pitchFamily="2" charset="-127"/>
                </a:rPr>
                <a:t>귀사의 성공적인 일터 혁신을 위한 최고의 파트너가 되겠습니다</a:t>
              </a:r>
              <a:r>
                <a:rPr lang="en-US" altLang="ko-KR" sz="1600" dirty="0">
                  <a:latin typeface="나눔스퀘어" panose="020B0600000101010101" pitchFamily="50" charset="-127"/>
                  <a:ea typeface="나눔스퀘어" panose="020B0600000101010101" pitchFamily="50" charset="-127"/>
                  <a:cs typeface="KoPubWorld돋움체 Light" panose="00000300000000000000" pitchFamily="2" charset="-127"/>
                </a:rPr>
                <a:t>.</a:t>
              </a:r>
              <a:endParaRPr lang="en-US" altLang="ko-KR" sz="16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EE2C49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23" name="Freeform 6"/>
            <p:cNvSpPr>
              <a:spLocks noEditPoints="1"/>
            </p:cNvSpPr>
            <p:nvPr/>
          </p:nvSpPr>
          <p:spPr bwMode="auto">
            <a:xfrm>
              <a:off x="682792" y="8315927"/>
              <a:ext cx="247450" cy="172975"/>
            </a:xfrm>
            <a:custGeom>
              <a:avLst/>
              <a:gdLst>
                <a:gd name="T0" fmla="*/ 43 w 87"/>
                <a:gd name="T1" fmla="*/ 40 h 61"/>
                <a:gd name="T2" fmla="*/ 36 w 87"/>
                <a:gd name="T3" fmla="*/ 55 h 61"/>
                <a:gd name="T4" fmla="*/ 22 w 87"/>
                <a:gd name="T5" fmla="*/ 61 h 61"/>
                <a:gd name="T6" fmla="*/ 6 w 87"/>
                <a:gd name="T7" fmla="*/ 53 h 61"/>
                <a:gd name="T8" fmla="*/ 0 w 87"/>
                <a:gd name="T9" fmla="*/ 36 h 61"/>
                <a:gd name="T10" fmla="*/ 32 w 87"/>
                <a:gd name="T11" fmla="*/ 0 h 61"/>
                <a:gd name="T12" fmla="*/ 35 w 87"/>
                <a:gd name="T13" fmla="*/ 5 h 61"/>
                <a:gd name="T14" fmla="*/ 24 w 87"/>
                <a:gd name="T15" fmla="*/ 19 h 61"/>
                <a:gd name="T16" fmla="*/ 28 w 87"/>
                <a:gd name="T17" fmla="*/ 23 h 61"/>
                <a:gd name="T18" fmla="*/ 38 w 87"/>
                <a:gd name="T19" fmla="*/ 27 h 61"/>
                <a:gd name="T20" fmla="*/ 43 w 87"/>
                <a:gd name="T21" fmla="*/ 40 h 61"/>
                <a:gd name="T22" fmla="*/ 87 w 87"/>
                <a:gd name="T23" fmla="*/ 40 h 61"/>
                <a:gd name="T24" fmla="*/ 81 w 87"/>
                <a:gd name="T25" fmla="*/ 55 h 61"/>
                <a:gd name="T26" fmla="*/ 67 w 87"/>
                <a:gd name="T27" fmla="*/ 61 h 61"/>
                <a:gd name="T28" fmla="*/ 51 w 87"/>
                <a:gd name="T29" fmla="*/ 53 h 61"/>
                <a:gd name="T30" fmla="*/ 45 w 87"/>
                <a:gd name="T31" fmla="*/ 36 h 61"/>
                <a:gd name="T32" fmla="*/ 76 w 87"/>
                <a:gd name="T33" fmla="*/ 0 h 61"/>
                <a:gd name="T34" fmla="*/ 79 w 87"/>
                <a:gd name="T35" fmla="*/ 5 h 61"/>
                <a:gd name="T36" fmla="*/ 68 w 87"/>
                <a:gd name="T37" fmla="*/ 19 h 61"/>
                <a:gd name="T38" fmla="*/ 73 w 87"/>
                <a:gd name="T39" fmla="*/ 23 h 61"/>
                <a:gd name="T40" fmla="*/ 82 w 87"/>
                <a:gd name="T41" fmla="*/ 27 h 61"/>
                <a:gd name="T42" fmla="*/ 87 w 87"/>
                <a:gd name="T43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61">
                  <a:moveTo>
                    <a:pt x="43" y="40"/>
                  </a:moveTo>
                  <a:cubicBezTo>
                    <a:pt x="43" y="46"/>
                    <a:pt x="40" y="51"/>
                    <a:pt x="36" y="55"/>
                  </a:cubicBezTo>
                  <a:cubicBezTo>
                    <a:pt x="32" y="59"/>
                    <a:pt x="28" y="61"/>
                    <a:pt x="22" y="61"/>
                  </a:cubicBezTo>
                  <a:cubicBezTo>
                    <a:pt x="15" y="61"/>
                    <a:pt x="10" y="58"/>
                    <a:pt x="6" y="53"/>
                  </a:cubicBezTo>
                  <a:cubicBezTo>
                    <a:pt x="2" y="49"/>
                    <a:pt x="0" y="43"/>
                    <a:pt x="0" y="36"/>
                  </a:cubicBezTo>
                  <a:cubicBezTo>
                    <a:pt x="0" y="24"/>
                    <a:pt x="11" y="12"/>
                    <a:pt x="32" y="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8" y="11"/>
                    <a:pt x="24" y="16"/>
                    <a:pt x="24" y="19"/>
                  </a:cubicBezTo>
                  <a:cubicBezTo>
                    <a:pt x="24" y="20"/>
                    <a:pt x="25" y="22"/>
                    <a:pt x="28" y="23"/>
                  </a:cubicBezTo>
                  <a:cubicBezTo>
                    <a:pt x="33" y="24"/>
                    <a:pt x="36" y="26"/>
                    <a:pt x="38" y="27"/>
                  </a:cubicBezTo>
                  <a:cubicBezTo>
                    <a:pt x="41" y="30"/>
                    <a:pt x="43" y="34"/>
                    <a:pt x="43" y="40"/>
                  </a:cubicBezTo>
                  <a:close/>
                  <a:moveTo>
                    <a:pt x="87" y="40"/>
                  </a:moveTo>
                  <a:cubicBezTo>
                    <a:pt x="87" y="46"/>
                    <a:pt x="85" y="51"/>
                    <a:pt x="81" y="55"/>
                  </a:cubicBezTo>
                  <a:cubicBezTo>
                    <a:pt x="77" y="59"/>
                    <a:pt x="72" y="61"/>
                    <a:pt x="67" y="61"/>
                  </a:cubicBezTo>
                  <a:cubicBezTo>
                    <a:pt x="60" y="61"/>
                    <a:pt x="55" y="58"/>
                    <a:pt x="51" y="53"/>
                  </a:cubicBezTo>
                  <a:cubicBezTo>
                    <a:pt x="47" y="49"/>
                    <a:pt x="45" y="43"/>
                    <a:pt x="45" y="36"/>
                  </a:cubicBezTo>
                  <a:cubicBezTo>
                    <a:pt x="45" y="24"/>
                    <a:pt x="55" y="12"/>
                    <a:pt x="76" y="0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1"/>
                    <a:pt x="68" y="16"/>
                    <a:pt x="68" y="19"/>
                  </a:cubicBezTo>
                  <a:cubicBezTo>
                    <a:pt x="68" y="20"/>
                    <a:pt x="70" y="22"/>
                    <a:pt x="73" y="23"/>
                  </a:cubicBezTo>
                  <a:cubicBezTo>
                    <a:pt x="78" y="24"/>
                    <a:pt x="81" y="26"/>
                    <a:pt x="82" y="27"/>
                  </a:cubicBezTo>
                  <a:cubicBezTo>
                    <a:pt x="85" y="30"/>
                    <a:pt x="87" y="34"/>
                    <a:pt x="87" y="40"/>
                  </a:cubicBezTo>
                  <a:close/>
                </a:path>
              </a:pathLst>
            </a:custGeom>
            <a:solidFill>
              <a:srgbClr val="EE2C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3d/>
            </a:bodyPr>
            <a:lstStyle/>
            <a:p>
              <a:endParaRPr lang="ko-KR" altLang="en-US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 flipH="1" flipV="1">
              <a:off x="5970242" y="9756834"/>
              <a:ext cx="247450" cy="172975"/>
            </a:xfrm>
            <a:custGeom>
              <a:avLst/>
              <a:gdLst>
                <a:gd name="T0" fmla="*/ 43 w 87"/>
                <a:gd name="T1" fmla="*/ 40 h 61"/>
                <a:gd name="T2" fmla="*/ 36 w 87"/>
                <a:gd name="T3" fmla="*/ 55 h 61"/>
                <a:gd name="T4" fmla="*/ 22 w 87"/>
                <a:gd name="T5" fmla="*/ 61 h 61"/>
                <a:gd name="T6" fmla="*/ 6 w 87"/>
                <a:gd name="T7" fmla="*/ 53 h 61"/>
                <a:gd name="T8" fmla="*/ 0 w 87"/>
                <a:gd name="T9" fmla="*/ 36 h 61"/>
                <a:gd name="T10" fmla="*/ 32 w 87"/>
                <a:gd name="T11" fmla="*/ 0 h 61"/>
                <a:gd name="T12" fmla="*/ 35 w 87"/>
                <a:gd name="T13" fmla="*/ 5 h 61"/>
                <a:gd name="T14" fmla="*/ 24 w 87"/>
                <a:gd name="T15" fmla="*/ 19 h 61"/>
                <a:gd name="T16" fmla="*/ 28 w 87"/>
                <a:gd name="T17" fmla="*/ 23 h 61"/>
                <a:gd name="T18" fmla="*/ 38 w 87"/>
                <a:gd name="T19" fmla="*/ 27 h 61"/>
                <a:gd name="T20" fmla="*/ 43 w 87"/>
                <a:gd name="T21" fmla="*/ 40 h 61"/>
                <a:gd name="T22" fmla="*/ 87 w 87"/>
                <a:gd name="T23" fmla="*/ 40 h 61"/>
                <a:gd name="T24" fmla="*/ 81 w 87"/>
                <a:gd name="T25" fmla="*/ 55 h 61"/>
                <a:gd name="T26" fmla="*/ 67 w 87"/>
                <a:gd name="T27" fmla="*/ 61 h 61"/>
                <a:gd name="T28" fmla="*/ 51 w 87"/>
                <a:gd name="T29" fmla="*/ 53 h 61"/>
                <a:gd name="T30" fmla="*/ 45 w 87"/>
                <a:gd name="T31" fmla="*/ 36 h 61"/>
                <a:gd name="T32" fmla="*/ 76 w 87"/>
                <a:gd name="T33" fmla="*/ 0 h 61"/>
                <a:gd name="T34" fmla="*/ 79 w 87"/>
                <a:gd name="T35" fmla="*/ 5 h 61"/>
                <a:gd name="T36" fmla="*/ 68 w 87"/>
                <a:gd name="T37" fmla="*/ 19 h 61"/>
                <a:gd name="T38" fmla="*/ 73 w 87"/>
                <a:gd name="T39" fmla="*/ 23 h 61"/>
                <a:gd name="T40" fmla="*/ 82 w 87"/>
                <a:gd name="T41" fmla="*/ 27 h 61"/>
                <a:gd name="T42" fmla="*/ 87 w 87"/>
                <a:gd name="T43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61">
                  <a:moveTo>
                    <a:pt x="43" y="40"/>
                  </a:moveTo>
                  <a:cubicBezTo>
                    <a:pt x="43" y="46"/>
                    <a:pt x="40" y="51"/>
                    <a:pt x="36" y="55"/>
                  </a:cubicBezTo>
                  <a:cubicBezTo>
                    <a:pt x="32" y="59"/>
                    <a:pt x="28" y="61"/>
                    <a:pt x="22" y="61"/>
                  </a:cubicBezTo>
                  <a:cubicBezTo>
                    <a:pt x="15" y="61"/>
                    <a:pt x="10" y="58"/>
                    <a:pt x="6" y="53"/>
                  </a:cubicBezTo>
                  <a:cubicBezTo>
                    <a:pt x="2" y="49"/>
                    <a:pt x="0" y="43"/>
                    <a:pt x="0" y="36"/>
                  </a:cubicBezTo>
                  <a:cubicBezTo>
                    <a:pt x="0" y="24"/>
                    <a:pt x="11" y="12"/>
                    <a:pt x="32" y="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8" y="11"/>
                    <a:pt x="24" y="16"/>
                    <a:pt x="24" y="19"/>
                  </a:cubicBezTo>
                  <a:cubicBezTo>
                    <a:pt x="24" y="20"/>
                    <a:pt x="25" y="22"/>
                    <a:pt x="28" y="23"/>
                  </a:cubicBezTo>
                  <a:cubicBezTo>
                    <a:pt x="33" y="24"/>
                    <a:pt x="36" y="26"/>
                    <a:pt x="38" y="27"/>
                  </a:cubicBezTo>
                  <a:cubicBezTo>
                    <a:pt x="41" y="30"/>
                    <a:pt x="43" y="34"/>
                    <a:pt x="43" y="40"/>
                  </a:cubicBezTo>
                  <a:close/>
                  <a:moveTo>
                    <a:pt x="87" y="40"/>
                  </a:moveTo>
                  <a:cubicBezTo>
                    <a:pt x="87" y="46"/>
                    <a:pt x="85" y="51"/>
                    <a:pt x="81" y="55"/>
                  </a:cubicBezTo>
                  <a:cubicBezTo>
                    <a:pt x="77" y="59"/>
                    <a:pt x="72" y="61"/>
                    <a:pt x="67" y="61"/>
                  </a:cubicBezTo>
                  <a:cubicBezTo>
                    <a:pt x="60" y="61"/>
                    <a:pt x="55" y="58"/>
                    <a:pt x="51" y="53"/>
                  </a:cubicBezTo>
                  <a:cubicBezTo>
                    <a:pt x="47" y="49"/>
                    <a:pt x="45" y="43"/>
                    <a:pt x="45" y="36"/>
                  </a:cubicBezTo>
                  <a:cubicBezTo>
                    <a:pt x="45" y="24"/>
                    <a:pt x="55" y="12"/>
                    <a:pt x="76" y="0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1"/>
                    <a:pt x="68" y="16"/>
                    <a:pt x="68" y="19"/>
                  </a:cubicBezTo>
                  <a:cubicBezTo>
                    <a:pt x="68" y="20"/>
                    <a:pt x="70" y="22"/>
                    <a:pt x="73" y="23"/>
                  </a:cubicBezTo>
                  <a:cubicBezTo>
                    <a:pt x="78" y="24"/>
                    <a:pt x="81" y="26"/>
                    <a:pt x="82" y="27"/>
                  </a:cubicBezTo>
                  <a:cubicBezTo>
                    <a:pt x="85" y="30"/>
                    <a:pt x="87" y="34"/>
                    <a:pt x="87" y="40"/>
                  </a:cubicBezTo>
                  <a:close/>
                </a:path>
              </a:pathLst>
            </a:custGeom>
            <a:solidFill>
              <a:srgbClr val="EE2C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3d/>
            </a:bodyPr>
            <a:lstStyle/>
            <a:p>
              <a:endParaRPr lang="ko-KR" altLang="en-US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cxnSp>
          <p:nvCxnSpPr>
            <p:cNvPr id="25" name="직선 연결선 24"/>
            <p:cNvCxnSpPr/>
            <p:nvPr/>
          </p:nvCxnSpPr>
          <p:spPr>
            <a:xfrm>
              <a:off x="1006919" y="8402415"/>
              <a:ext cx="5040000" cy="0"/>
            </a:xfrm>
            <a:prstGeom prst="line">
              <a:avLst/>
            </a:prstGeom>
            <a:ln>
              <a:solidFill>
                <a:srgbClr val="EE2C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>
              <a:off x="853565" y="9843322"/>
              <a:ext cx="5040000" cy="0"/>
            </a:xfrm>
            <a:prstGeom prst="line">
              <a:avLst/>
            </a:prstGeom>
            <a:ln>
              <a:solidFill>
                <a:srgbClr val="EE2C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F1903930-A429-7F01-CB6F-531AB7AF5A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41" t="12569" r="14268" b="15779"/>
          <a:stretch/>
        </p:blipFill>
        <p:spPr>
          <a:xfrm>
            <a:off x="2510898" y="4952579"/>
            <a:ext cx="1836204" cy="19112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D3957A8-2EF5-2705-4136-E5CB6E52E566}"/>
              </a:ext>
            </a:extLst>
          </p:cNvPr>
          <p:cNvSpPr txBox="1"/>
          <p:nvPr/>
        </p:nvSpPr>
        <p:spPr>
          <a:xfrm>
            <a:off x="2663406" y="6824076"/>
            <a:ext cx="1531188" cy="9205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한국생산성본부</a:t>
            </a:r>
            <a:endParaRPr lang="en-US" altLang="ko-KR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일터혁신추진단</a:t>
            </a:r>
            <a:endParaRPr lang="en-US" altLang="ko-KR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카카오톡 채널</a:t>
            </a:r>
          </a:p>
        </p:txBody>
      </p:sp>
    </p:spTree>
    <p:extLst>
      <p:ext uri="{BB962C8B-B14F-4D97-AF65-F5344CB8AC3E}">
        <p14:creationId xmlns:p14="http://schemas.microsoft.com/office/powerpoint/2010/main" val="763915232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CHAH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2060"/>
      </a:accent1>
      <a:accent2>
        <a:srgbClr val="FFC000"/>
      </a:accent2>
      <a:accent3>
        <a:srgbClr val="A5A5A5"/>
      </a:accent3>
      <a:accent4>
        <a:srgbClr val="0070C0"/>
      </a:accent4>
      <a:accent5>
        <a:srgbClr val="70AD47"/>
      </a:accent5>
      <a:accent6>
        <a:srgbClr val="954F72"/>
      </a:accent6>
      <a:hlink>
        <a:srgbClr val="0563C1"/>
      </a:hlink>
      <a:folHlink>
        <a:srgbClr val="954F72"/>
      </a:folHlink>
    </a:clrScheme>
    <a:fontScheme name="나눔스퀘어">
      <a:majorFont>
        <a:latin typeface="나눔스퀘어 Bold"/>
        <a:ea typeface="나눔스퀘어 Bold"/>
        <a:cs typeface=""/>
      </a:majorFont>
      <a:minorFont>
        <a:latin typeface="나눔스퀘어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6CCCC181933E5F4B90E044F186A66160" ma:contentTypeVersion="10" ma:contentTypeDescription="새 문서를 만듭니다." ma:contentTypeScope="" ma:versionID="0ca336a379ef30b37ed50fc910ec0df6">
  <xsd:schema xmlns:xsd="http://www.w3.org/2001/XMLSchema" xmlns:xs="http://www.w3.org/2001/XMLSchema" xmlns:p="http://schemas.microsoft.com/office/2006/metadata/properties" xmlns:ns2="4842f1de-680d-4acf-93be-4106c7de4b44" xmlns:ns3="5aa7c050-1284-487c-acb3-5544f45f8a58" targetNamespace="http://schemas.microsoft.com/office/2006/metadata/properties" ma:root="true" ma:fieldsID="be2ff9f113ad1c0e34ac2aafd19b6493" ns2:_="" ns3:_="">
    <xsd:import namespace="4842f1de-680d-4acf-93be-4106c7de4b44"/>
    <xsd:import namespace="5aa7c050-1284-487c-acb3-5544f45f8a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42f1de-680d-4acf-93be-4106c7de4b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이미지 태그" ma:readOnly="false" ma:fieldId="{5cf76f15-5ced-4ddc-b409-7134ff3c332f}" ma:taxonomyMulti="true" ma:sspId="5ad33ce8-0161-4cf0-b76b-b1833f39a1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a7c050-1284-487c-acb3-5544f45f8a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e4f05da-cf49-4c36-8724-c844fa0224a5}" ma:internalName="TaxCatchAll" ma:showField="CatchAllData" ma:web="5aa7c050-1284-487c-acb3-5544f45f8a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842f1de-680d-4acf-93be-4106c7de4b44">
      <Terms xmlns="http://schemas.microsoft.com/office/infopath/2007/PartnerControls"/>
    </lcf76f155ced4ddcb4097134ff3c332f>
    <TaxCatchAll xmlns="5aa7c050-1284-487c-acb3-5544f45f8a58" xsi:nil="true"/>
  </documentManagement>
</p:properties>
</file>

<file path=customXml/itemProps1.xml><?xml version="1.0" encoding="utf-8"?>
<ds:datastoreItem xmlns:ds="http://schemas.openxmlformats.org/officeDocument/2006/customXml" ds:itemID="{19B67DD0-BB59-4B4A-96A0-521F8FB7A7FB}"/>
</file>

<file path=customXml/itemProps2.xml><?xml version="1.0" encoding="utf-8"?>
<ds:datastoreItem xmlns:ds="http://schemas.openxmlformats.org/officeDocument/2006/customXml" ds:itemID="{C6382392-041A-4C97-B9A2-FA3727AF837F}"/>
</file>

<file path=customXml/itemProps3.xml><?xml version="1.0" encoding="utf-8"?>
<ds:datastoreItem xmlns:ds="http://schemas.openxmlformats.org/officeDocument/2006/customXml" ds:itemID="{039C5253-4010-4D54-A37F-A4615324BA3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8929</TotalTime>
  <Words>2024</Words>
  <Application>Microsoft Office PowerPoint</Application>
  <PresentationFormat>A4 용지(210x297mm)</PresentationFormat>
  <Paragraphs>398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3" baseType="lpstr">
      <vt:lpstr>G마켓 산스 Medium</vt:lpstr>
      <vt:lpstr>G마켓 산스 TTF Bold</vt:lpstr>
      <vt:lpstr>G마켓 산스 TTF Medium</vt:lpstr>
      <vt:lpstr>나눔스퀘어</vt:lpstr>
      <vt:lpstr>나눔스퀘어 Bold</vt:lpstr>
      <vt:lpstr>나눔스퀘어 ExtraBold</vt:lpstr>
      <vt:lpstr>맑은 고딕</vt:lpstr>
      <vt:lpstr>Arial</vt:lpstr>
      <vt:lpstr>Arial Narrow</vt:lpstr>
      <vt:lpstr>Wingdings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일터혁신 컨설팅  지원사업 가이드라인</dc:title>
  <dc:creator>차진실</dc:creator>
  <cp:lastModifiedBy>조동욱</cp:lastModifiedBy>
  <cp:revision>528</cp:revision>
  <cp:lastPrinted>2025-02-28T04:28:46Z</cp:lastPrinted>
  <dcterms:created xsi:type="dcterms:W3CDTF">2020-01-09T05:04:23Z</dcterms:created>
  <dcterms:modified xsi:type="dcterms:W3CDTF">2025-03-17T02:21:36Z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2019-02-18T00:00:00Z</vt:filetime>
  </property>
  <property fmtid="{D5CDD505-2E9C-101B-9397-08002B2CF9AE}" pid="3" name="LastSaved">
    <vt:filetime>2020-01-09T00:00:00Z</vt:filetime>
  </property>
  <property fmtid="{D5CDD505-2E9C-101B-9397-08002B2CF9AE}" pid="4" name="ContentTypeId">
    <vt:lpwstr>0x0101006CCCC181933E5F4B90E044F186A66160</vt:lpwstr>
  </property>
</Properties>
</file>